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2" r:id="rId3"/>
    <p:sldId id="264" r:id="rId4"/>
    <p:sldId id="259" r:id="rId5"/>
    <p:sldId id="261" r:id="rId6"/>
    <p:sldId id="257" r:id="rId7"/>
    <p:sldId id="258" r:id="rId8"/>
    <p:sldId id="260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FF"/>
    <a:srgbClr val="0066CC"/>
    <a:srgbClr val="FF00FF"/>
    <a:srgbClr val="0EF635"/>
    <a:srgbClr val="0099CC"/>
    <a:srgbClr val="C808AD"/>
    <a:srgbClr val="FFFF00"/>
    <a:srgbClr val="D0CECE"/>
    <a:srgbClr val="FFF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95" autoAdjust="0"/>
    <p:restoredTop sz="94670" autoAdjust="0"/>
  </p:normalViewPr>
  <p:slideViewPr>
    <p:cSldViewPr snapToGrid="0">
      <p:cViewPr>
        <p:scale>
          <a:sx n="75" d="100"/>
          <a:sy n="75" d="100"/>
        </p:scale>
        <p:origin x="206" y="-206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E596E2-7071-4863-887A-2E65B16EB858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003E4-DBB2-4664-97F7-F91F648FE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99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003E4-DBB2-4664-97F7-F91F648FEA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54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003E4-DBB2-4664-97F7-F91F648FEA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24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2E5A-F198-4598-BCA6-0E1B08375C59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A3F9-5860-4D5C-81C5-8813A4E08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05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2E5A-F198-4598-BCA6-0E1B08375C59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A3F9-5860-4D5C-81C5-8813A4E08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6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2E5A-F198-4598-BCA6-0E1B08375C59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A3F9-5860-4D5C-81C5-8813A4E08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68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2E5A-F198-4598-BCA6-0E1B08375C59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A3F9-5860-4D5C-81C5-8813A4E08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19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2E5A-F198-4598-BCA6-0E1B08375C59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A3F9-5860-4D5C-81C5-8813A4E08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8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2E5A-F198-4598-BCA6-0E1B08375C59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A3F9-5860-4D5C-81C5-8813A4E08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45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2E5A-F198-4598-BCA6-0E1B08375C59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A3F9-5860-4D5C-81C5-8813A4E08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62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2E5A-F198-4598-BCA6-0E1B08375C59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A3F9-5860-4D5C-81C5-8813A4E08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7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2E5A-F198-4598-BCA6-0E1B08375C59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A3F9-5860-4D5C-81C5-8813A4E08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25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2E5A-F198-4598-BCA6-0E1B08375C59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A3F9-5860-4D5C-81C5-8813A4E08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636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2E5A-F198-4598-BCA6-0E1B08375C59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A3F9-5860-4D5C-81C5-8813A4E08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03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22E5A-F198-4598-BCA6-0E1B08375C59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FA3F9-5860-4D5C-81C5-8813A4E08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54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9.jpeg"/><Relationship Id="rId17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11" Type="http://schemas.openxmlformats.org/officeDocument/2006/relationships/image" Target="../media/image8.png"/><Relationship Id="rId5" Type="http://schemas.openxmlformats.org/officeDocument/2006/relationships/package" Target="../embeddings/Microsoft_Excel_Worksheet.xlsx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1.png"/><Relationship Id="rId26" Type="http://schemas.openxmlformats.org/officeDocument/2006/relationships/image" Target="../media/image88.png"/><Relationship Id="rId3" Type="http://schemas.openxmlformats.org/officeDocument/2006/relationships/image" Target="../media/image67.jpeg"/><Relationship Id="rId21" Type="http://schemas.openxmlformats.org/officeDocument/2006/relationships/image" Target="../media/image84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0.png"/><Relationship Id="rId25" Type="http://schemas.openxmlformats.org/officeDocument/2006/relationships/image" Target="../media/image25.png"/><Relationship Id="rId2" Type="http://schemas.openxmlformats.org/officeDocument/2006/relationships/image" Target="../media/image66.jpe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24" Type="http://schemas.openxmlformats.org/officeDocument/2006/relationships/image" Target="../media/image87.png"/><Relationship Id="rId5" Type="http://schemas.openxmlformats.org/officeDocument/2006/relationships/image" Target="../media/image69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10" Type="http://schemas.openxmlformats.org/officeDocument/2006/relationships/image" Target="../media/image74.png"/><Relationship Id="rId19" Type="http://schemas.openxmlformats.org/officeDocument/2006/relationships/image" Target="../media/image82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11.png"/><Relationship Id="rId22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82.png"/><Relationship Id="rId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6.png"/><Relationship Id="rId7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558568" y="787521"/>
            <a:ext cx="27432" cy="2743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61385" y="169964"/>
            <a:ext cx="27432" cy="2743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963925" y="798070"/>
            <a:ext cx="27432" cy="27432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2270" y="1312964"/>
            <a:ext cx="27432" cy="27432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9580604" y="1254016"/>
            <a:ext cx="27432" cy="45720"/>
          </a:xfrm>
          <a:prstGeom prst="diamond">
            <a:avLst/>
          </a:prstGeom>
          <a:solidFill>
            <a:srgbClr val="4D4D4D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9568923" y="1820073"/>
            <a:ext cx="9144" cy="9144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35682" y="633264"/>
            <a:ext cx="110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Match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035682" y="1188436"/>
            <a:ext cx="19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Approach Lane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24797" y="1743608"/>
            <a:ext cx="195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Geometry Lane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024797" y="2644201"/>
            <a:ext cx="12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Error/Other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29471" y="10464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29471" y="627163"/>
            <a:ext cx="814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25842" y="115004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Warn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28927" y="168072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Warn 2</a:t>
            </a:r>
          </a:p>
        </p:txBody>
      </p:sp>
      <p:sp>
        <p:nvSpPr>
          <p:cNvPr id="2" name="Rectangle 1"/>
          <p:cNvSpPr/>
          <p:nvPr/>
        </p:nvSpPr>
        <p:spPr>
          <a:xfrm>
            <a:off x="9605562" y="2349756"/>
            <a:ext cx="27432" cy="2743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998778" y="2219393"/>
            <a:ext cx="191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Geometry Retry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22577" y="2164591"/>
            <a:ext cx="1309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Warn RS+LC</a:t>
            </a:r>
          </a:p>
        </p:txBody>
      </p:sp>
      <p:sp>
        <p:nvSpPr>
          <p:cNvPr id="24" name="Oval 23"/>
          <p:cNvSpPr/>
          <p:nvPr/>
        </p:nvSpPr>
        <p:spPr>
          <a:xfrm>
            <a:off x="6985695" y="2331867"/>
            <a:ext cx="36576" cy="36576"/>
          </a:xfrm>
          <a:prstGeom prst="ellipse">
            <a:avLst/>
          </a:prstGeom>
          <a:solidFill>
            <a:srgbClr val="FF0000"/>
          </a:solidFill>
          <a:ln w="9525">
            <a:solidFill>
              <a:srgbClr val="2215C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981980" y="2815956"/>
            <a:ext cx="36576" cy="36576"/>
          </a:xfrm>
          <a:prstGeom prst="ellipse">
            <a:avLst/>
          </a:prstGeom>
          <a:solidFill>
            <a:srgbClr val="FFFF00"/>
          </a:solidFill>
          <a:ln w="9525">
            <a:solidFill>
              <a:srgbClr val="2215C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416862" y="2648461"/>
            <a:ext cx="14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 RS+LC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9613044" y="2753802"/>
            <a:ext cx="36576" cy="36576"/>
            <a:chOff x="8002905" y="3002280"/>
            <a:chExt cx="36576" cy="36576"/>
          </a:xfrm>
        </p:grpSpPr>
        <p:sp>
          <p:nvSpPr>
            <p:cNvPr id="12" name="Multiply 11"/>
            <p:cNvSpPr/>
            <p:nvPr/>
          </p:nvSpPr>
          <p:spPr>
            <a:xfrm>
              <a:off x="8006934" y="3006671"/>
              <a:ext cx="27432" cy="27432"/>
            </a:xfrm>
            <a:prstGeom prst="mathMultiply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002905" y="3002280"/>
              <a:ext cx="36576" cy="36576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Oval 29"/>
          <p:cNvSpPr/>
          <p:nvPr/>
        </p:nvSpPr>
        <p:spPr>
          <a:xfrm>
            <a:off x="7178195" y="2814051"/>
            <a:ext cx="36576" cy="3657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693" y="1488958"/>
            <a:ext cx="126984" cy="126984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9829579" y="2362642"/>
            <a:ext cx="36576" cy="3657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983155" y="1840377"/>
            <a:ext cx="27432" cy="274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180005" y="2335677"/>
            <a:ext cx="36576" cy="3657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9684855" y="1804515"/>
            <a:ext cx="36576" cy="36575"/>
            <a:chOff x="8074716" y="2055579"/>
            <a:chExt cx="27432" cy="27432"/>
          </a:xfrm>
        </p:grpSpPr>
        <p:sp>
          <p:nvSpPr>
            <p:cNvPr id="3" name="Oval 2"/>
            <p:cNvSpPr/>
            <p:nvPr/>
          </p:nvSpPr>
          <p:spPr>
            <a:xfrm>
              <a:off x="8074716" y="2055579"/>
              <a:ext cx="27432" cy="2743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8079773" y="2061126"/>
              <a:ext cx="18288" cy="182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9858086" y="1607274"/>
            <a:ext cx="27432" cy="27432"/>
            <a:chOff x="8247947" y="1855752"/>
            <a:chExt cx="27432" cy="27432"/>
          </a:xfrm>
        </p:grpSpPr>
        <p:sp>
          <p:nvSpPr>
            <p:cNvPr id="38" name="Oval 37"/>
            <p:cNvSpPr/>
            <p:nvPr/>
          </p:nvSpPr>
          <p:spPr>
            <a:xfrm>
              <a:off x="8247947" y="1855752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8251884" y="1860162"/>
              <a:ext cx="18288" cy="182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7078" y="169964"/>
            <a:ext cx="5745479" cy="1339011"/>
            <a:chOff x="1607821" y="1943100"/>
            <a:chExt cx="5745479" cy="1339011"/>
          </a:xfrm>
        </p:grpSpPr>
        <p:sp>
          <p:nvSpPr>
            <p:cNvPr id="40" name="Rectangle 39"/>
            <p:cNvSpPr/>
            <p:nvPr/>
          </p:nvSpPr>
          <p:spPr>
            <a:xfrm>
              <a:off x="1607821" y="1943100"/>
              <a:ext cx="5745479" cy="13390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Legends for RSZW/LC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1680210" y="2140562"/>
              <a:ext cx="182880" cy="961789"/>
              <a:chOff x="1779270" y="2287729"/>
              <a:chExt cx="182880" cy="94173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1793827" y="2287729"/>
                <a:ext cx="137160" cy="13716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1801088" y="3092299"/>
                <a:ext cx="137160" cy="137160"/>
                <a:chOff x="1979685" y="2693335"/>
                <a:chExt cx="137160" cy="137160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1979685" y="269333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2016261" y="2729913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/>
                </a:p>
              </p:txBody>
            </p:sp>
          </p:grpSp>
          <p:sp>
            <p:nvSpPr>
              <p:cNvPr id="52" name="Oval 51"/>
              <p:cNvSpPr/>
              <p:nvPr/>
            </p:nvSpPr>
            <p:spPr>
              <a:xfrm>
                <a:off x="1790345" y="2816534"/>
                <a:ext cx="137160" cy="13716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1779270" y="2529944"/>
                <a:ext cx="182880" cy="182880"/>
                <a:chOff x="1779270" y="2504544"/>
                <a:chExt cx="182880" cy="182880"/>
              </a:xfrm>
            </p:grpSpPr>
            <p:sp>
              <p:nvSpPr>
                <p:cNvPr id="54" name="Diamond 53"/>
                <p:cNvSpPr/>
                <p:nvPr/>
              </p:nvSpPr>
              <p:spPr>
                <a:xfrm>
                  <a:off x="1779270" y="2504544"/>
                  <a:ext cx="182880" cy="182880"/>
                </a:xfrm>
                <a:prstGeom prst="diamond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1815846" y="2539984"/>
                  <a:ext cx="109728" cy="109728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/>
                </a:p>
              </p:txBody>
            </p:sp>
          </p:grpSp>
        </p:grpSp>
        <p:sp>
          <p:nvSpPr>
            <p:cNvPr id="42" name="TextBox 41"/>
            <p:cNvSpPr txBox="1"/>
            <p:nvPr/>
          </p:nvSpPr>
          <p:spPr>
            <a:xfrm>
              <a:off x="1828800" y="2056216"/>
              <a:ext cx="2044149" cy="1154162"/>
            </a:xfrm>
            <a:prstGeom prst="rect">
              <a:avLst/>
            </a:prstGeom>
            <a:noFill/>
          </p:spPr>
          <p:txBody>
            <a:bodyPr wrap="none" tIns="0" rtlCol="0">
              <a:spAutoFit/>
            </a:bodyPr>
            <a:lstStyle/>
            <a:p>
              <a:r>
                <a:rPr lang="en-US" dirty="0"/>
                <a:t>No map data</a:t>
              </a:r>
            </a:p>
            <a:p>
              <a:r>
                <a:rPr lang="en-US" dirty="0"/>
                <a:t>On approach lane</a:t>
              </a:r>
            </a:p>
            <a:p>
              <a:r>
                <a:rPr lang="en-US" dirty="0"/>
                <a:t>On mapped lane</a:t>
              </a:r>
            </a:p>
            <a:p>
              <a:r>
                <a:rPr lang="en-US" dirty="0"/>
                <a:t>Map matching retry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3916679" y="2200776"/>
              <a:ext cx="3337559" cy="942996"/>
              <a:chOff x="4533900" y="2172542"/>
              <a:chExt cx="3330407" cy="92333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4533900" y="2284452"/>
                <a:ext cx="144780" cy="713232"/>
                <a:chOff x="4533900" y="2284452"/>
                <a:chExt cx="144780" cy="713232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4533900" y="2284452"/>
                  <a:ext cx="137160" cy="13716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41520" y="2570202"/>
                  <a:ext cx="137160" cy="13716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4570658" y="2324076"/>
                  <a:ext cx="64008" cy="6400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4541520" y="2860524"/>
                  <a:ext cx="137160" cy="13716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" name="TextBox 44"/>
              <p:cNvSpPr txBox="1"/>
              <p:nvPr/>
            </p:nvSpPr>
            <p:spPr>
              <a:xfrm>
                <a:off x="4678527" y="2172542"/>
                <a:ext cx="3185780" cy="923330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dirty="0"/>
                  <a:t>On approach lane - RS+LC Inform</a:t>
                </a:r>
              </a:p>
              <a:p>
                <a:r>
                  <a:rPr lang="en-US" dirty="0"/>
                  <a:t>On approach lane - LC Warn</a:t>
                </a:r>
              </a:p>
              <a:p>
                <a:r>
                  <a:rPr lang="en-US" dirty="0"/>
                  <a:t>In work zone - RS Warn</a:t>
                </a:r>
              </a:p>
            </p:txBody>
          </p:sp>
        </p:grpSp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4"/>
          <a:srcRect t="6346"/>
          <a:stretch/>
        </p:blipFill>
        <p:spPr>
          <a:xfrm>
            <a:off x="226678" y="1601575"/>
            <a:ext cx="1920240" cy="447690"/>
          </a:xfrm>
          <a:prstGeom prst="rect">
            <a:avLst/>
          </a:prstGeom>
        </p:spPr>
      </p:pic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428228"/>
              </p:ext>
            </p:extLst>
          </p:nvPr>
        </p:nvGraphicFramePr>
        <p:xfrm>
          <a:off x="5034513" y="5579397"/>
          <a:ext cx="6713538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" name="Worksheet" r:id="rId5" imgW="6713128" imgH="601992" progId="Excel.Sheet.12">
                  <p:embed/>
                </p:oleObj>
              </mc:Choice>
              <mc:Fallback>
                <p:oleObj name="Worksheet" r:id="rId5" imgW="6713128" imgH="60199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34513" y="5579397"/>
                        <a:ext cx="6713538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7" name="Group 96"/>
          <p:cNvGrpSpPr/>
          <p:nvPr/>
        </p:nvGrpSpPr>
        <p:grpSpPr>
          <a:xfrm>
            <a:off x="207243" y="2122545"/>
            <a:ext cx="4827270" cy="1283399"/>
            <a:chOff x="258661" y="2559121"/>
            <a:chExt cx="4827270" cy="1283399"/>
          </a:xfrm>
        </p:grpSpPr>
        <p:sp>
          <p:nvSpPr>
            <p:cNvPr id="59" name="Rectangle 58"/>
            <p:cNvSpPr/>
            <p:nvPr/>
          </p:nvSpPr>
          <p:spPr>
            <a:xfrm>
              <a:off x="258661" y="2559121"/>
              <a:ext cx="4827270" cy="12833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Legends for CSW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98197" y="2785746"/>
              <a:ext cx="1648721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dirty="0">
                  <a:cs typeface="Arial" panose="020B0604020202020204" pitchFamily="34" charset="0"/>
                </a:rPr>
                <a:t>No map data</a:t>
              </a:r>
            </a:p>
            <a:p>
              <a:r>
                <a:rPr lang="en-US" sz="1600" dirty="0">
                  <a:cs typeface="Arial" panose="020B0604020202020204" pitchFamily="34" charset="0"/>
                </a:rPr>
                <a:t>On approach lane</a:t>
              </a:r>
            </a:p>
            <a:p>
              <a:r>
                <a:rPr lang="en-US" sz="1600" dirty="0">
                  <a:cs typeface="Arial" panose="020B0604020202020204" pitchFamily="34" charset="0"/>
                </a:rPr>
                <a:t>Map matching retry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306971" y="2839332"/>
              <a:ext cx="144373" cy="635547"/>
              <a:chOff x="439470" y="2953388"/>
              <a:chExt cx="144373" cy="635547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442997" y="3203865"/>
                <a:ext cx="137455" cy="140081"/>
                <a:chOff x="448712" y="3203865"/>
                <a:chExt cx="137455" cy="140081"/>
              </a:xfrm>
            </p:grpSpPr>
            <p:sp>
              <p:nvSpPr>
                <p:cNvPr id="69" name="Oval 68"/>
                <p:cNvSpPr/>
                <p:nvPr/>
              </p:nvSpPr>
              <p:spPr>
                <a:xfrm>
                  <a:off x="448712" y="3203865"/>
                  <a:ext cx="137455" cy="14008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479486" y="3235806"/>
                  <a:ext cx="73152" cy="7315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439470" y="2953388"/>
                <a:ext cx="144373" cy="635547"/>
                <a:chOff x="439470" y="2953388"/>
                <a:chExt cx="144373" cy="635547"/>
              </a:xfrm>
            </p:grpSpPr>
            <p:sp>
              <p:nvSpPr>
                <p:cNvPr id="65" name="Oval 64"/>
                <p:cNvSpPr/>
                <p:nvPr/>
              </p:nvSpPr>
              <p:spPr>
                <a:xfrm>
                  <a:off x="446683" y="2953388"/>
                  <a:ext cx="137160" cy="14008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6" name="Group 65"/>
                <p:cNvGrpSpPr/>
                <p:nvPr/>
              </p:nvGrpSpPr>
              <p:grpSpPr>
                <a:xfrm>
                  <a:off x="439470" y="3451775"/>
                  <a:ext cx="137160" cy="137160"/>
                  <a:chOff x="439470" y="3451775"/>
                  <a:chExt cx="137160" cy="137160"/>
                </a:xfrm>
              </p:grpSpPr>
              <p:sp>
                <p:nvSpPr>
                  <p:cNvPr id="67" name="Rectangle 66"/>
                  <p:cNvSpPr/>
                  <p:nvPr/>
                </p:nvSpPr>
                <p:spPr>
                  <a:xfrm>
                    <a:off x="439470" y="3451775"/>
                    <a:ext cx="137160" cy="13716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Oval 67"/>
                  <p:cNvSpPr/>
                  <p:nvPr/>
                </p:nvSpPr>
                <p:spPr>
                  <a:xfrm>
                    <a:off x="469057" y="3480603"/>
                    <a:ext cx="73152" cy="7315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/>
                  </a:p>
                </p:txBody>
              </p:sp>
            </p:grpSp>
          </p:grpSp>
        </p:grpSp>
        <p:sp>
          <p:nvSpPr>
            <p:cNvPr id="71" name="TextBox 70"/>
            <p:cNvSpPr txBox="1"/>
            <p:nvPr/>
          </p:nvSpPr>
          <p:spPr>
            <a:xfrm>
              <a:off x="2670875" y="2818269"/>
              <a:ext cx="241505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>
                  <a:cs typeface="Arial" panose="020B0604020202020204" pitchFamily="34" charset="0"/>
                </a:rPr>
                <a:t>No Warning (</a:t>
              </a:r>
              <a:r>
                <a:rPr lang="en-US" sz="1600" dirty="0" err="1">
                  <a:cs typeface="Arial" panose="020B0604020202020204" pitchFamily="34" charset="0"/>
                </a:rPr>
                <a:t>Vspeed</a:t>
              </a:r>
              <a:r>
                <a:rPr lang="en-US" sz="1600" dirty="0">
                  <a:cs typeface="Arial" panose="020B0604020202020204" pitchFamily="34" charset="0"/>
                </a:rPr>
                <a:t> &lt; Vmax)</a:t>
              </a:r>
            </a:p>
            <a:p>
              <a:r>
                <a:rPr lang="en-US" sz="1600" dirty="0">
                  <a:cs typeface="Arial" panose="020B0604020202020204" pitchFamily="34" charset="0"/>
                </a:rPr>
                <a:t>Inform - Curve ahead</a:t>
              </a:r>
            </a:p>
            <a:p>
              <a:r>
                <a:rPr lang="en-US" sz="1600" dirty="0">
                  <a:cs typeface="Arial" panose="020B0604020202020204" pitchFamily="34" charset="0"/>
                </a:rPr>
                <a:t>Warn 1,       Warn 2</a:t>
              </a:r>
            </a:p>
          </p:txBody>
        </p:sp>
        <p:sp>
          <p:nvSpPr>
            <p:cNvPr id="72" name="Oval 71"/>
            <p:cNvSpPr/>
            <p:nvPr/>
          </p:nvSpPr>
          <p:spPr>
            <a:xfrm>
              <a:off x="3455587" y="3357747"/>
              <a:ext cx="137455" cy="1400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2467529" y="2871608"/>
              <a:ext cx="141252" cy="630027"/>
              <a:chOff x="2671148" y="3066944"/>
              <a:chExt cx="141252" cy="630027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2671148" y="3315853"/>
                <a:ext cx="139978" cy="381118"/>
                <a:chOff x="4541520" y="2433672"/>
                <a:chExt cx="139678" cy="373171"/>
              </a:xfrm>
            </p:grpSpPr>
            <p:sp>
              <p:nvSpPr>
                <p:cNvPr id="78" name="Oval 77"/>
                <p:cNvSpPr/>
                <p:nvPr/>
              </p:nvSpPr>
              <p:spPr>
                <a:xfrm>
                  <a:off x="4544038" y="2433672"/>
                  <a:ext cx="137160" cy="13716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4541520" y="2669683"/>
                  <a:ext cx="137160" cy="13716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" name="Group 74"/>
              <p:cNvGrpSpPr/>
              <p:nvPr/>
            </p:nvGrpSpPr>
            <p:grpSpPr>
              <a:xfrm>
                <a:off x="2674945" y="3066944"/>
                <a:ext cx="137455" cy="140081"/>
                <a:chOff x="2674945" y="3066944"/>
                <a:chExt cx="137455" cy="140081"/>
              </a:xfrm>
            </p:grpSpPr>
            <p:sp>
              <p:nvSpPr>
                <p:cNvPr id="76" name="Oval 75"/>
                <p:cNvSpPr/>
                <p:nvPr/>
              </p:nvSpPr>
              <p:spPr>
                <a:xfrm>
                  <a:off x="2674945" y="3066944"/>
                  <a:ext cx="137455" cy="140081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2706164" y="3097313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/>
                </a:p>
              </p:txBody>
            </p:sp>
          </p:grpSp>
        </p:grpSp>
        <p:grpSp>
          <p:nvGrpSpPr>
            <p:cNvPr id="80" name="Group 79"/>
            <p:cNvGrpSpPr/>
            <p:nvPr/>
          </p:nvGrpSpPr>
          <p:grpSpPr>
            <a:xfrm>
              <a:off x="840376" y="3529956"/>
              <a:ext cx="3680234" cy="246221"/>
              <a:chOff x="905566" y="3731116"/>
              <a:chExt cx="3680234" cy="246221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125557" y="3731116"/>
                <a:ext cx="3460243" cy="24622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 dirty="0">
                    <a:cs typeface="Arial" panose="020B0604020202020204" pitchFamily="34" charset="0"/>
                  </a:rPr>
                  <a:t>Single Warning (Vmax – </a:t>
                </a:r>
                <a:r>
                  <a:rPr lang="en-US" sz="1600" dirty="0" err="1">
                    <a:cs typeface="Arial" panose="020B0604020202020204" pitchFamily="34" charset="0"/>
                  </a:rPr>
                  <a:t>Vspeed</a:t>
                </a:r>
                <a:r>
                  <a:rPr lang="en-US" sz="1600" dirty="0">
                    <a:cs typeface="Arial" panose="020B0604020202020204" pitchFamily="34" charset="0"/>
                  </a:rPr>
                  <a:t> ≤ 11mph)</a:t>
                </a:r>
                <a:endParaRPr lang="en-US" sz="1600" dirty="0"/>
              </a:p>
            </p:txBody>
          </p:sp>
          <p:grpSp>
            <p:nvGrpSpPr>
              <p:cNvPr id="82" name="Group 81"/>
              <p:cNvGrpSpPr/>
              <p:nvPr/>
            </p:nvGrpSpPr>
            <p:grpSpPr>
              <a:xfrm>
                <a:off x="905566" y="3784185"/>
                <a:ext cx="137455" cy="140081"/>
                <a:chOff x="2067881" y="4119792"/>
                <a:chExt cx="137455" cy="140081"/>
              </a:xfrm>
            </p:grpSpPr>
            <p:sp>
              <p:nvSpPr>
                <p:cNvPr id="83" name="Oval 82"/>
                <p:cNvSpPr/>
                <p:nvPr/>
              </p:nvSpPr>
              <p:spPr>
                <a:xfrm>
                  <a:off x="2067881" y="4119792"/>
                  <a:ext cx="137455" cy="14008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2100412" y="4151731"/>
                  <a:ext cx="64008" cy="6400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6" name="Group 85"/>
          <p:cNvGrpSpPr/>
          <p:nvPr/>
        </p:nvGrpSpPr>
        <p:grpSpPr>
          <a:xfrm>
            <a:off x="8498093" y="125202"/>
            <a:ext cx="2338085" cy="457200"/>
            <a:chOff x="7074540" y="897113"/>
            <a:chExt cx="2338085" cy="457200"/>
          </a:xfrm>
        </p:grpSpPr>
        <p:sp>
          <p:nvSpPr>
            <p:cNvPr id="87" name="Oval 86"/>
            <p:cNvSpPr/>
            <p:nvPr/>
          </p:nvSpPr>
          <p:spPr>
            <a:xfrm>
              <a:off x="7074540" y="897113"/>
              <a:ext cx="457200" cy="457200"/>
            </a:xfrm>
            <a:prstGeom prst="ellipse">
              <a:avLst/>
            </a:prstGeom>
            <a:solidFill>
              <a:srgbClr val="006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9184025" y="97990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9" name="Picture 8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8676" y="132983"/>
            <a:ext cx="457240" cy="45724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8"/>
          <a:srcRect t="5555" r="2246" b="2178"/>
          <a:stretch/>
        </p:blipFill>
        <p:spPr>
          <a:xfrm>
            <a:off x="3642993" y="1555941"/>
            <a:ext cx="1828800" cy="497147"/>
          </a:xfrm>
          <a:prstGeom prst="rect">
            <a:avLst/>
          </a:prstGeom>
        </p:spPr>
      </p:pic>
      <p:grpSp>
        <p:nvGrpSpPr>
          <p:cNvPr id="92" name="Group 91"/>
          <p:cNvGrpSpPr/>
          <p:nvPr/>
        </p:nvGrpSpPr>
        <p:grpSpPr>
          <a:xfrm>
            <a:off x="8839287" y="4040993"/>
            <a:ext cx="914400" cy="914400"/>
            <a:chOff x="7775880" y="3723106"/>
            <a:chExt cx="914400" cy="914400"/>
          </a:xfrm>
        </p:grpSpPr>
        <p:sp>
          <p:nvSpPr>
            <p:cNvPr id="8" name="Oval 7"/>
            <p:cNvSpPr/>
            <p:nvPr/>
          </p:nvSpPr>
          <p:spPr>
            <a:xfrm>
              <a:off x="7775880" y="3723106"/>
              <a:ext cx="914400" cy="914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/>
            <p:cNvCxnSpPr>
              <a:stCxn id="8" idx="2"/>
              <a:endCxn id="8" idx="6"/>
            </p:cNvCxnSpPr>
            <p:nvPr/>
          </p:nvCxnSpPr>
          <p:spPr>
            <a:xfrm>
              <a:off x="7775880" y="4180306"/>
              <a:ext cx="914400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8" idx="0"/>
              <a:endCxn id="8" idx="4"/>
            </p:cNvCxnSpPr>
            <p:nvPr/>
          </p:nvCxnSpPr>
          <p:spPr>
            <a:xfrm>
              <a:off x="8233080" y="3723106"/>
              <a:ext cx="0" cy="91440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6567" y="2959567"/>
            <a:ext cx="938865" cy="938865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7727" y="3194902"/>
            <a:ext cx="45720" cy="45720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7407445" y="3013290"/>
            <a:ext cx="1628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 data point</a:t>
            </a:r>
          </a:p>
        </p:txBody>
      </p:sp>
      <p:sp>
        <p:nvSpPr>
          <p:cNvPr id="98" name="Oval 97"/>
          <p:cNvSpPr/>
          <p:nvPr/>
        </p:nvSpPr>
        <p:spPr>
          <a:xfrm>
            <a:off x="9621576" y="3096133"/>
            <a:ext cx="45720" cy="45720"/>
          </a:xfrm>
          <a:prstGeom prst="ellipse">
            <a:avLst/>
          </a:prstGeom>
          <a:solidFill>
            <a:srgbClr val="FF00FF"/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10023162" y="2935851"/>
            <a:ext cx="1387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Vehicle Path </a:t>
            </a:r>
          </a:p>
          <a:p>
            <a:r>
              <a:rPr lang="en-US" dirty="0"/>
              <a:t>Data Point</a:t>
            </a: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1832" y="3366547"/>
            <a:ext cx="64008" cy="64008"/>
          </a:xfrm>
          <a:prstGeom prst="rect">
            <a:avLst/>
          </a:prstGeom>
        </p:spPr>
      </p:pic>
      <p:grpSp>
        <p:nvGrpSpPr>
          <p:cNvPr id="99" name="Group 98"/>
          <p:cNvGrpSpPr/>
          <p:nvPr/>
        </p:nvGrpSpPr>
        <p:grpSpPr>
          <a:xfrm>
            <a:off x="7764410" y="3856911"/>
            <a:ext cx="914400" cy="914400"/>
            <a:chOff x="7775880" y="3723106"/>
            <a:chExt cx="914400" cy="914400"/>
          </a:xfrm>
          <a:solidFill>
            <a:srgbClr val="FF8400"/>
          </a:solidFill>
          <a:effectLst/>
        </p:grpSpPr>
        <p:sp>
          <p:nvSpPr>
            <p:cNvPr id="102" name="Oval 101"/>
            <p:cNvSpPr/>
            <p:nvPr/>
          </p:nvSpPr>
          <p:spPr>
            <a:xfrm>
              <a:off x="7775880" y="3723106"/>
              <a:ext cx="914400" cy="9144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>
              <a:stCxn id="102" idx="2"/>
              <a:endCxn id="102" idx="6"/>
            </p:cNvCxnSpPr>
            <p:nvPr/>
          </p:nvCxnSpPr>
          <p:spPr>
            <a:xfrm>
              <a:off x="7775880" y="4180306"/>
              <a:ext cx="914400" cy="0"/>
            </a:xfrm>
            <a:prstGeom prst="line">
              <a:avLst/>
            </a:prstGeom>
            <a:grpFill/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02" idx="0"/>
              <a:endCxn id="102" idx="4"/>
            </p:cNvCxnSpPr>
            <p:nvPr/>
          </p:nvCxnSpPr>
          <p:spPr>
            <a:xfrm>
              <a:off x="8233080" y="3723106"/>
              <a:ext cx="0" cy="914400"/>
            </a:xfrm>
            <a:prstGeom prst="line">
              <a:avLst/>
            </a:prstGeom>
            <a:grpFill/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1339" y="3528526"/>
            <a:ext cx="64008" cy="64008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7425842" y="3333574"/>
            <a:ext cx="163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Approach point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10040249" y="4053791"/>
            <a:ext cx="914400" cy="914400"/>
            <a:chOff x="7775880" y="3723106"/>
            <a:chExt cx="914400" cy="914400"/>
          </a:xfrm>
        </p:grpSpPr>
        <p:sp>
          <p:nvSpPr>
            <p:cNvPr id="107" name="Oval 106"/>
            <p:cNvSpPr/>
            <p:nvPr/>
          </p:nvSpPr>
          <p:spPr>
            <a:xfrm>
              <a:off x="7775880" y="3723106"/>
              <a:ext cx="914400" cy="914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/>
            <p:cNvCxnSpPr>
              <a:stCxn id="107" idx="2"/>
              <a:endCxn id="107" idx="6"/>
            </p:cNvCxnSpPr>
            <p:nvPr/>
          </p:nvCxnSpPr>
          <p:spPr>
            <a:xfrm>
              <a:off x="7775880" y="4180306"/>
              <a:ext cx="914400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07" idx="0"/>
              <a:endCxn id="107" idx="4"/>
            </p:cNvCxnSpPr>
            <p:nvPr/>
          </p:nvCxnSpPr>
          <p:spPr>
            <a:xfrm>
              <a:off x="8233080" y="3723106"/>
              <a:ext cx="0" cy="91440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42" name="Picture 18" descr="Image result for lane closure barrels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193925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0539" y="3730231"/>
            <a:ext cx="951058" cy="951058"/>
          </a:xfrm>
          <a:prstGeom prst="rect">
            <a:avLst/>
          </a:prstGeom>
          <a:effectLst/>
        </p:spPr>
      </p:pic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14"/>
          <a:srcRect l="22291" t="8609" r="21042" b="10835"/>
          <a:stretch/>
        </p:blipFill>
        <p:spPr>
          <a:xfrm>
            <a:off x="11071308" y="3682144"/>
            <a:ext cx="1036320" cy="1473201"/>
          </a:xfrm>
          <a:prstGeom prst="rect">
            <a:avLst/>
          </a:prstGeom>
        </p:spPr>
      </p:pic>
      <p:grpSp>
        <p:nvGrpSpPr>
          <p:cNvPr id="115" name="Group 114"/>
          <p:cNvGrpSpPr/>
          <p:nvPr/>
        </p:nvGrpSpPr>
        <p:grpSpPr>
          <a:xfrm>
            <a:off x="5819371" y="1592065"/>
            <a:ext cx="914400" cy="914400"/>
            <a:chOff x="5819371" y="1592065"/>
            <a:chExt cx="914400" cy="914400"/>
          </a:xfrm>
          <a:solidFill>
            <a:srgbClr val="00B050"/>
          </a:solidFill>
        </p:grpSpPr>
        <p:grpSp>
          <p:nvGrpSpPr>
            <p:cNvPr id="111" name="Group 110"/>
            <p:cNvGrpSpPr/>
            <p:nvPr/>
          </p:nvGrpSpPr>
          <p:grpSpPr>
            <a:xfrm>
              <a:off x="5819371" y="1592065"/>
              <a:ext cx="914400" cy="914400"/>
              <a:chOff x="7775880" y="3723106"/>
              <a:chExt cx="914400" cy="914400"/>
            </a:xfrm>
            <a:grpFill/>
            <a:effectLst/>
          </p:grpSpPr>
          <p:sp>
            <p:nvSpPr>
              <p:cNvPr id="112" name="Oval 111"/>
              <p:cNvSpPr/>
              <p:nvPr/>
            </p:nvSpPr>
            <p:spPr>
              <a:xfrm>
                <a:off x="7775880" y="3723106"/>
                <a:ext cx="914400" cy="914400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Connector 112"/>
              <p:cNvCxnSpPr>
                <a:stCxn id="112" idx="2"/>
                <a:endCxn id="112" idx="6"/>
              </p:cNvCxnSpPr>
              <p:nvPr/>
            </p:nvCxnSpPr>
            <p:spPr>
              <a:xfrm>
                <a:off x="7775880" y="4180306"/>
                <a:ext cx="914400" cy="0"/>
              </a:xfrm>
              <a:prstGeom prst="line">
                <a:avLst/>
              </a:prstGeom>
              <a:grpFill/>
              <a:ln w="571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stCxn id="112" idx="0"/>
                <a:endCxn id="112" idx="4"/>
              </p:cNvCxnSpPr>
              <p:nvPr/>
            </p:nvCxnSpPr>
            <p:spPr>
              <a:xfrm>
                <a:off x="8233080" y="3723106"/>
                <a:ext cx="0" cy="914400"/>
              </a:xfrm>
              <a:prstGeom prst="line">
                <a:avLst/>
              </a:prstGeom>
              <a:grpFill/>
              <a:ln w="571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/>
            <p:cNvCxnSpPr>
              <a:stCxn id="112" idx="0"/>
              <a:endCxn id="112" idx="4"/>
            </p:cNvCxnSpPr>
            <p:nvPr/>
          </p:nvCxnSpPr>
          <p:spPr>
            <a:xfrm>
              <a:off x="6276571" y="1592065"/>
              <a:ext cx="0" cy="91440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12" idx="6"/>
              <a:endCxn id="112" idx="2"/>
            </p:cNvCxnSpPr>
            <p:nvPr/>
          </p:nvCxnSpPr>
          <p:spPr>
            <a:xfrm flipH="1">
              <a:off x="5819371" y="2049265"/>
              <a:ext cx="914400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Rectangle 117"/>
          <p:cNvSpPr/>
          <p:nvPr/>
        </p:nvSpPr>
        <p:spPr>
          <a:xfrm>
            <a:off x="172792" y="3460338"/>
            <a:ext cx="6405803" cy="12082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Legends for RSZW/LC Mapping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385625" y="3791457"/>
            <a:ext cx="2768366" cy="87716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r>
              <a:rPr lang="en-US" dirty="0"/>
              <a:t>Collected GPS Points</a:t>
            </a:r>
          </a:p>
          <a:p>
            <a:r>
              <a:rPr lang="en-US" dirty="0"/>
              <a:t>Constructed Map Points for Approach Lanes</a:t>
            </a:r>
          </a:p>
        </p:txBody>
      </p:sp>
      <p:sp>
        <p:nvSpPr>
          <p:cNvPr id="128" name="Oval 127"/>
          <p:cNvSpPr/>
          <p:nvPr/>
        </p:nvSpPr>
        <p:spPr>
          <a:xfrm>
            <a:off x="259232" y="3868070"/>
            <a:ext cx="137160" cy="140082"/>
          </a:xfrm>
          <a:prstGeom prst="ellipse">
            <a:avLst/>
          </a:prstGeom>
          <a:solidFill>
            <a:srgbClr val="FF00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1" name="Group 140"/>
          <p:cNvGrpSpPr/>
          <p:nvPr/>
        </p:nvGrpSpPr>
        <p:grpSpPr>
          <a:xfrm>
            <a:off x="257319" y="4128132"/>
            <a:ext cx="137160" cy="137160"/>
            <a:chOff x="5819371" y="1592065"/>
            <a:chExt cx="914400" cy="914400"/>
          </a:xfrm>
        </p:grpSpPr>
        <p:grpSp>
          <p:nvGrpSpPr>
            <p:cNvPr id="142" name="Group 141"/>
            <p:cNvGrpSpPr/>
            <p:nvPr/>
          </p:nvGrpSpPr>
          <p:grpSpPr>
            <a:xfrm>
              <a:off x="5819371" y="1592065"/>
              <a:ext cx="914400" cy="914400"/>
              <a:chOff x="7775880" y="3723106"/>
              <a:chExt cx="914400" cy="914400"/>
            </a:xfrm>
            <a:solidFill>
              <a:srgbClr val="FFFF00"/>
            </a:solidFill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145" name="Oval 144"/>
              <p:cNvSpPr/>
              <p:nvPr/>
            </p:nvSpPr>
            <p:spPr>
              <a:xfrm>
                <a:off x="7775880" y="3723106"/>
                <a:ext cx="914400" cy="914400"/>
              </a:xfrm>
              <a:prstGeom prst="ellipse">
                <a:avLst/>
              </a:prstGeom>
              <a:grpFill/>
              <a:ln w="19050">
                <a:noFill/>
              </a:ln>
              <a:effectLst/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Connector 145"/>
              <p:cNvCxnSpPr>
                <a:stCxn id="145" idx="2"/>
                <a:endCxn id="145" idx="6"/>
              </p:cNvCxnSpPr>
              <p:nvPr/>
            </p:nvCxnSpPr>
            <p:spPr>
              <a:xfrm>
                <a:off x="7775880" y="4180306"/>
                <a:ext cx="914400" cy="0"/>
              </a:xfrm>
              <a:prstGeom prst="line">
                <a:avLst/>
              </a:prstGeom>
              <a:grpFill/>
              <a:ln w="571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stCxn id="145" idx="0"/>
                <a:endCxn id="145" idx="4"/>
              </p:cNvCxnSpPr>
              <p:nvPr/>
            </p:nvCxnSpPr>
            <p:spPr>
              <a:xfrm>
                <a:off x="8233080" y="3723106"/>
                <a:ext cx="0" cy="914400"/>
              </a:xfrm>
              <a:prstGeom prst="line">
                <a:avLst/>
              </a:prstGeom>
              <a:grpFill/>
              <a:ln w="571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Straight Connector 142"/>
            <p:cNvCxnSpPr>
              <a:stCxn id="145" idx="0"/>
              <a:endCxn id="145" idx="4"/>
            </p:cNvCxnSpPr>
            <p:nvPr/>
          </p:nvCxnSpPr>
          <p:spPr>
            <a:xfrm>
              <a:off x="6276571" y="1592065"/>
              <a:ext cx="0" cy="914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45" idx="6"/>
              <a:endCxn id="145" idx="2"/>
            </p:cNvCxnSpPr>
            <p:nvPr/>
          </p:nvCxnSpPr>
          <p:spPr>
            <a:xfrm flipH="1">
              <a:off x="5819371" y="2049265"/>
              <a:ext cx="914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9" name="Rectangle 1028"/>
          <p:cNvSpPr/>
          <p:nvPr/>
        </p:nvSpPr>
        <p:spPr>
          <a:xfrm>
            <a:off x="3500451" y="3780580"/>
            <a:ext cx="31432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Constructed Map points for WZ Lanes </a:t>
            </a:r>
          </a:p>
          <a:p>
            <a:r>
              <a:rPr lang="en-US" dirty="0"/>
              <a:t>Closed Lane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3363291" y="3873783"/>
            <a:ext cx="137160" cy="137160"/>
            <a:chOff x="7775880" y="3723106"/>
            <a:chExt cx="914400" cy="914400"/>
          </a:xfrm>
          <a:solidFill>
            <a:srgbClr val="FF8400"/>
          </a:solidFill>
          <a:effectLst/>
        </p:grpSpPr>
        <p:sp>
          <p:nvSpPr>
            <p:cNvPr id="160" name="Oval 159"/>
            <p:cNvSpPr/>
            <p:nvPr/>
          </p:nvSpPr>
          <p:spPr>
            <a:xfrm>
              <a:off x="7775880" y="3723106"/>
              <a:ext cx="914400" cy="9144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1" name="Straight Connector 160"/>
            <p:cNvCxnSpPr>
              <a:stCxn id="160" idx="2"/>
              <a:endCxn id="160" idx="6"/>
            </p:cNvCxnSpPr>
            <p:nvPr/>
          </p:nvCxnSpPr>
          <p:spPr>
            <a:xfrm>
              <a:off x="7775880" y="4180306"/>
              <a:ext cx="914400" cy="0"/>
            </a:xfrm>
            <a:prstGeom prst="lin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60" idx="0"/>
              <a:endCxn id="160" idx="4"/>
            </p:cNvCxnSpPr>
            <p:nvPr/>
          </p:nvCxnSpPr>
          <p:spPr>
            <a:xfrm>
              <a:off x="8233080" y="3723106"/>
              <a:ext cx="0" cy="914400"/>
            </a:xfrm>
            <a:prstGeom prst="lin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3" name="Picture 16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915" y="4385654"/>
            <a:ext cx="182880" cy="232337"/>
          </a:xfrm>
          <a:prstGeom prst="rect">
            <a:avLst/>
          </a:prstGeom>
        </p:spPr>
      </p:pic>
      <p:sp>
        <p:nvSpPr>
          <p:cNvPr id="165" name="Rectangle 164"/>
          <p:cNvSpPr/>
          <p:nvPr/>
        </p:nvSpPr>
        <p:spPr>
          <a:xfrm>
            <a:off x="187152" y="4767563"/>
            <a:ext cx="5451827" cy="12082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>
              <a:lnSpc>
                <a:spcPct val="85000"/>
              </a:lnSpc>
            </a:pPr>
            <a:endParaRPr lang="en-US" dirty="0"/>
          </a:p>
        </p:txBody>
      </p:sp>
      <p:sp>
        <p:nvSpPr>
          <p:cNvPr id="166" name="TextBox 165"/>
          <p:cNvSpPr txBox="1"/>
          <p:nvPr/>
        </p:nvSpPr>
        <p:spPr>
          <a:xfrm>
            <a:off x="372800" y="5041268"/>
            <a:ext cx="2189973" cy="752514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Collected GPS Points</a:t>
            </a:r>
          </a:p>
          <a:p>
            <a:pPr>
              <a:lnSpc>
                <a:spcPct val="85000"/>
              </a:lnSpc>
            </a:pPr>
            <a:r>
              <a:rPr lang="en-US" dirty="0"/>
              <a:t>Closed lane</a:t>
            </a:r>
          </a:p>
          <a:p>
            <a:pPr>
              <a:lnSpc>
                <a:spcPct val="85000"/>
              </a:lnSpc>
            </a:pPr>
            <a:endParaRPr lang="en-US" dirty="0"/>
          </a:p>
        </p:txBody>
      </p:sp>
      <p:sp>
        <p:nvSpPr>
          <p:cNvPr id="167" name="Oval 166"/>
          <p:cNvSpPr/>
          <p:nvPr/>
        </p:nvSpPr>
        <p:spPr>
          <a:xfrm>
            <a:off x="270792" y="5063017"/>
            <a:ext cx="137160" cy="140082"/>
          </a:xfrm>
          <a:prstGeom prst="ellipse">
            <a:avLst/>
          </a:prstGeom>
          <a:solidFill>
            <a:srgbClr val="FF00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/>
          <p:cNvGrpSpPr/>
          <p:nvPr/>
        </p:nvGrpSpPr>
        <p:grpSpPr>
          <a:xfrm>
            <a:off x="2869787" y="5355345"/>
            <a:ext cx="137160" cy="137160"/>
            <a:chOff x="5920969" y="1075600"/>
            <a:chExt cx="914400" cy="914400"/>
          </a:xfrm>
        </p:grpSpPr>
        <p:grpSp>
          <p:nvGrpSpPr>
            <p:cNvPr id="169" name="Group 168"/>
            <p:cNvGrpSpPr/>
            <p:nvPr/>
          </p:nvGrpSpPr>
          <p:grpSpPr>
            <a:xfrm>
              <a:off x="5920969" y="1075600"/>
              <a:ext cx="914400" cy="914400"/>
              <a:chOff x="7877478" y="3206641"/>
              <a:chExt cx="914400" cy="914400"/>
            </a:xfrm>
            <a:solidFill>
              <a:srgbClr val="FFFF00"/>
            </a:solidFill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172" name="Oval 171"/>
              <p:cNvSpPr/>
              <p:nvPr/>
            </p:nvSpPr>
            <p:spPr>
              <a:xfrm>
                <a:off x="7877478" y="3206641"/>
                <a:ext cx="914400" cy="914400"/>
              </a:xfrm>
              <a:prstGeom prst="ellipse">
                <a:avLst/>
              </a:prstGeom>
              <a:grpFill/>
              <a:ln w="19050">
                <a:noFill/>
              </a:ln>
              <a:effectLst/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3" name="Straight Connector 172"/>
              <p:cNvCxnSpPr>
                <a:stCxn id="172" idx="2"/>
                <a:endCxn id="172" idx="6"/>
              </p:cNvCxnSpPr>
              <p:nvPr/>
            </p:nvCxnSpPr>
            <p:spPr>
              <a:xfrm>
                <a:off x="7877478" y="3663841"/>
                <a:ext cx="914400" cy="0"/>
              </a:xfrm>
              <a:prstGeom prst="line">
                <a:avLst/>
              </a:prstGeom>
              <a:grpFill/>
              <a:ln w="571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>
                <a:stCxn id="172" idx="0"/>
                <a:endCxn id="172" idx="4"/>
              </p:cNvCxnSpPr>
              <p:nvPr/>
            </p:nvCxnSpPr>
            <p:spPr>
              <a:xfrm>
                <a:off x="8334678" y="3206641"/>
                <a:ext cx="0" cy="914400"/>
              </a:xfrm>
              <a:prstGeom prst="line">
                <a:avLst/>
              </a:prstGeom>
              <a:grpFill/>
              <a:ln w="571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0" name="Straight Connector 169"/>
            <p:cNvCxnSpPr>
              <a:stCxn id="172" idx="0"/>
              <a:endCxn id="172" idx="4"/>
            </p:cNvCxnSpPr>
            <p:nvPr/>
          </p:nvCxnSpPr>
          <p:spPr>
            <a:xfrm>
              <a:off x="6378169" y="1075600"/>
              <a:ext cx="0" cy="914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72" idx="6"/>
              <a:endCxn id="172" idx="2"/>
            </p:cNvCxnSpPr>
            <p:nvPr/>
          </p:nvCxnSpPr>
          <p:spPr>
            <a:xfrm flipH="1">
              <a:off x="5920969" y="1532800"/>
              <a:ext cx="914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Rectangle 174"/>
          <p:cNvSpPr/>
          <p:nvPr/>
        </p:nvSpPr>
        <p:spPr>
          <a:xfrm>
            <a:off x="2694673" y="5021045"/>
            <a:ext cx="2821182" cy="79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Constructed Map points for:</a:t>
            </a:r>
          </a:p>
          <a:p>
            <a:pPr>
              <a:lnSpc>
                <a:spcPct val="85000"/>
              </a:lnSpc>
              <a:tabLst>
                <a:tab pos="457200" algn="l"/>
              </a:tabLst>
            </a:pPr>
            <a:r>
              <a:rPr lang="en-US" dirty="0"/>
              <a:t>     Approach Lanes</a:t>
            </a:r>
          </a:p>
          <a:p>
            <a:pPr>
              <a:lnSpc>
                <a:spcPct val="85000"/>
              </a:lnSpc>
              <a:tabLst>
                <a:tab pos="457200" algn="l"/>
              </a:tabLst>
            </a:pPr>
            <a:r>
              <a:rPr lang="en-US" dirty="0"/>
              <a:t>     Work Zone Lanes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2874867" y="5557088"/>
            <a:ext cx="137160" cy="137160"/>
            <a:chOff x="2869787" y="5592648"/>
            <a:chExt cx="137160" cy="137160"/>
          </a:xfrm>
        </p:grpSpPr>
        <p:sp>
          <p:nvSpPr>
            <p:cNvPr id="177" name="Oval 176"/>
            <p:cNvSpPr/>
            <p:nvPr/>
          </p:nvSpPr>
          <p:spPr>
            <a:xfrm>
              <a:off x="2869787" y="5592648"/>
              <a:ext cx="137160" cy="137160"/>
            </a:xfrm>
            <a:prstGeom prst="ellipse">
              <a:avLst/>
            </a:prstGeom>
            <a:solidFill>
              <a:srgbClr val="FF84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8" name="Straight Connector 177"/>
            <p:cNvCxnSpPr>
              <a:stCxn id="177" idx="2"/>
              <a:endCxn id="177" idx="6"/>
            </p:cNvCxnSpPr>
            <p:nvPr/>
          </p:nvCxnSpPr>
          <p:spPr>
            <a:xfrm>
              <a:off x="2869787" y="5661228"/>
              <a:ext cx="137160" cy="0"/>
            </a:xfrm>
            <a:prstGeom prst="line">
              <a:avLst/>
            </a:prstGeom>
            <a:solidFill>
              <a:srgbClr val="FF8400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77" idx="0"/>
              <a:endCxn id="177" idx="4"/>
            </p:cNvCxnSpPr>
            <p:nvPr/>
          </p:nvCxnSpPr>
          <p:spPr>
            <a:xfrm>
              <a:off x="2938367" y="5592648"/>
              <a:ext cx="0" cy="137160"/>
            </a:xfrm>
            <a:prstGeom prst="line">
              <a:avLst/>
            </a:prstGeom>
            <a:solidFill>
              <a:srgbClr val="FF8400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0" name="Picture 17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57" y="5279353"/>
            <a:ext cx="182880" cy="232337"/>
          </a:xfrm>
          <a:prstGeom prst="rect">
            <a:avLst/>
          </a:prstGeom>
        </p:spPr>
      </p:pic>
      <p:pic>
        <p:nvPicPr>
          <p:cNvPr id="1031" name="Picture 10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5193" y="5941902"/>
            <a:ext cx="2286000" cy="565111"/>
          </a:xfrm>
          <a:prstGeom prst="rect">
            <a:avLst/>
          </a:prstGeom>
        </p:spPr>
      </p:pic>
      <p:sp>
        <p:nvSpPr>
          <p:cNvPr id="116" name="Rectangle 115"/>
          <p:cNvSpPr/>
          <p:nvPr/>
        </p:nvSpPr>
        <p:spPr>
          <a:xfrm>
            <a:off x="242468" y="5701494"/>
            <a:ext cx="324460" cy="1689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2146918" y="5677380"/>
            <a:ext cx="324460" cy="168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" name="Group 153"/>
          <p:cNvGrpSpPr/>
          <p:nvPr/>
        </p:nvGrpSpPr>
        <p:grpSpPr>
          <a:xfrm>
            <a:off x="5981767" y="278750"/>
            <a:ext cx="914400" cy="914400"/>
            <a:chOff x="5819371" y="1592065"/>
            <a:chExt cx="914400" cy="914400"/>
          </a:xfrm>
        </p:grpSpPr>
        <p:grpSp>
          <p:nvGrpSpPr>
            <p:cNvPr id="155" name="Group 154"/>
            <p:cNvGrpSpPr/>
            <p:nvPr/>
          </p:nvGrpSpPr>
          <p:grpSpPr>
            <a:xfrm>
              <a:off x="5819371" y="1592065"/>
              <a:ext cx="914400" cy="914400"/>
              <a:chOff x="7775880" y="3723106"/>
              <a:chExt cx="914400" cy="914400"/>
            </a:xfrm>
            <a:solidFill>
              <a:srgbClr val="FFFF00"/>
            </a:solidFill>
            <a:effectLst/>
          </p:grpSpPr>
          <p:sp>
            <p:nvSpPr>
              <p:cNvPr id="158" name="Oval 157"/>
              <p:cNvSpPr/>
              <p:nvPr/>
            </p:nvSpPr>
            <p:spPr>
              <a:xfrm>
                <a:off x="7775880" y="3723106"/>
                <a:ext cx="914400" cy="914400"/>
              </a:xfrm>
              <a:prstGeom prst="ellipse">
                <a:avLst/>
              </a:prstGeom>
              <a:grpFill/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4" name="Straight Connector 163"/>
              <p:cNvCxnSpPr>
                <a:stCxn id="158" idx="2"/>
                <a:endCxn id="158" idx="6"/>
              </p:cNvCxnSpPr>
              <p:nvPr/>
            </p:nvCxnSpPr>
            <p:spPr>
              <a:xfrm>
                <a:off x="7775880" y="4180306"/>
                <a:ext cx="914400" cy="0"/>
              </a:xfrm>
              <a:prstGeom prst="line">
                <a:avLst/>
              </a:prstGeom>
              <a:grpFill/>
              <a:ln w="571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>
                <a:stCxn id="158" idx="0"/>
                <a:endCxn id="158" idx="4"/>
              </p:cNvCxnSpPr>
              <p:nvPr/>
            </p:nvCxnSpPr>
            <p:spPr>
              <a:xfrm>
                <a:off x="8233080" y="3723106"/>
                <a:ext cx="0" cy="914400"/>
              </a:xfrm>
              <a:prstGeom prst="line">
                <a:avLst/>
              </a:prstGeom>
              <a:grpFill/>
              <a:ln w="571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6" name="Straight Connector 155"/>
            <p:cNvCxnSpPr>
              <a:stCxn id="158" idx="0"/>
              <a:endCxn id="158" idx="4"/>
            </p:cNvCxnSpPr>
            <p:nvPr/>
          </p:nvCxnSpPr>
          <p:spPr>
            <a:xfrm>
              <a:off x="6276571" y="1592065"/>
              <a:ext cx="0" cy="9144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stCxn id="158" idx="6"/>
              <a:endCxn id="158" idx="2"/>
            </p:cNvCxnSpPr>
            <p:nvPr/>
          </p:nvCxnSpPr>
          <p:spPr>
            <a:xfrm flipH="1">
              <a:off x="5819371" y="2049265"/>
              <a:ext cx="914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/>
          <p:cNvSpPr/>
          <p:nvPr/>
        </p:nvSpPr>
        <p:spPr>
          <a:xfrm>
            <a:off x="9558568" y="907495"/>
            <a:ext cx="36576" cy="36576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476" y="4893565"/>
            <a:ext cx="511919" cy="425607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601" y="5138858"/>
            <a:ext cx="190476" cy="279365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506" y="4195836"/>
            <a:ext cx="481084" cy="718419"/>
          </a:xfrm>
          <a:prstGeom prst="rect">
            <a:avLst/>
          </a:prstGeom>
        </p:spPr>
      </p:pic>
      <p:pic>
        <p:nvPicPr>
          <p:cNvPr id="1088" name="Picture 64" descr="Related image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416" y="4839313"/>
            <a:ext cx="490350" cy="49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2" name="Group 181"/>
          <p:cNvGrpSpPr/>
          <p:nvPr/>
        </p:nvGrpSpPr>
        <p:grpSpPr>
          <a:xfrm>
            <a:off x="11154564" y="77042"/>
            <a:ext cx="914400" cy="914400"/>
            <a:chOff x="5819371" y="1592065"/>
            <a:chExt cx="914400" cy="914400"/>
          </a:xfrm>
        </p:grpSpPr>
        <p:grpSp>
          <p:nvGrpSpPr>
            <p:cNvPr id="183" name="Group 182"/>
            <p:cNvGrpSpPr/>
            <p:nvPr/>
          </p:nvGrpSpPr>
          <p:grpSpPr>
            <a:xfrm>
              <a:off x="5819371" y="1592065"/>
              <a:ext cx="914400" cy="914400"/>
              <a:chOff x="7775880" y="3723106"/>
              <a:chExt cx="914400" cy="914400"/>
            </a:xfrm>
            <a:solidFill>
              <a:srgbClr val="FFFF00"/>
            </a:solidFill>
            <a:effectLst/>
          </p:grpSpPr>
          <p:sp>
            <p:nvSpPr>
              <p:cNvPr id="186" name="Oval 185"/>
              <p:cNvSpPr/>
              <p:nvPr/>
            </p:nvSpPr>
            <p:spPr>
              <a:xfrm>
                <a:off x="7775880" y="3723106"/>
                <a:ext cx="914400" cy="914400"/>
              </a:xfrm>
              <a:prstGeom prst="ellipse">
                <a:avLst/>
              </a:prstGeom>
              <a:grpFill/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7" name="Straight Connector 186"/>
              <p:cNvCxnSpPr>
                <a:stCxn id="186" idx="2"/>
                <a:endCxn id="186" idx="6"/>
              </p:cNvCxnSpPr>
              <p:nvPr/>
            </p:nvCxnSpPr>
            <p:spPr>
              <a:xfrm>
                <a:off x="7775880" y="4180306"/>
                <a:ext cx="914400" cy="0"/>
              </a:xfrm>
              <a:prstGeom prst="line">
                <a:avLst/>
              </a:prstGeom>
              <a:grpFill/>
              <a:ln w="571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>
                <a:stCxn id="186" idx="0"/>
                <a:endCxn id="186" idx="4"/>
              </p:cNvCxnSpPr>
              <p:nvPr/>
            </p:nvCxnSpPr>
            <p:spPr>
              <a:xfrm>
                <a:off x="8233080" y="3723106"/>
                <a:ext cx="0" cy="914400"/>
              </a:xfrm>
              <a:prstGeom prst="line">
                <a:avLst/>
              </a:prstGeom>
              <a:grpFill/>
              <a:ln w="571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4" name="Straight Connector 183"/>
            <p:cNvCxnSpPr>
              <a:stCxn id="186" idx="0"/>
              <a:endCxn id="186" idx="4"/>
            </p:cNvCxnSpPr>
            <p:nvPr/>
          </p:nvCxnSpPr>
          <p:spPr>
            <a:xfrm>
              <a:off x="6276571" y="1592065"/>
              <a:ext cx="0" cy="914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86" idx="6"/>
              <a:endCxn id="186" idx="2"/>
            </p:cNvCxnSpPr>
            <p:nvPr/>
          </p:nvCxnSpPr>
          <p:spPr>
            <a:xfrm flipH="1">
              <a:off x="5819371" y="2049265"/>
              <a:ext cx="914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7713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thumbs.dreamstime.com/z/traffic-cone-worker-construction-helmet-isolated-white-background-4594462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6" t="3838" r="27410" b="14659"/>
          <a:stretch/>
        </p:blipFill>
        <p:spPr bwMode="auto">
          <a:xfrm>
            <a:off x="193019" y="331462"/>
            <a:ext cx="975209" cy="12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orange barrel with hard hat ic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00"/>
          <a:stretch/>
        </p:blipFill>
        <p:spPr bwMode="auto">
          <a:xfrm>
            <a:off x="3599742" y="366706"/>
            <a:ext cx="1112532" cy="81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575" y="-419101"/>
            <a:ext cx="6296025" cy="6257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519" y="2564279"/>
            <a:ext cx="253968" cy="2285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6273" y="2118779"/>
            <a:ext cx="136047" cy="193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588" y="1590462"/>
            <a:ext cx="126984" cy="1904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884" y="250031"/>
            <a:ext cx="927140" cy="12095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4562" y="3333750"/>
            <a:ext cx="142875" cy="190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4562" y="3295650"/>
            <a:ext cx="142875" cy="266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63497" y="3733587"/>
            <a:ext cx="160876" cy="292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00750" y="3248025"/>
            <a:ext cx="190500" cy="3619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070" t="147663" r="-532070" b="-147663"/>
          <a:stretch/>
        </p:blipFill>
        <p:spPr>
          <a:xfrm>
            <a:off x="5628193" y="2191991"/>
            <a:ext cx="636237" cy="830058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2348723" y="201685"/>
            <a:ext cx="1036320" cy="1496477"/>
            <a:chOff x="1484767" y="1653595"/>
            <a:chExt cx="1036320" cy="149647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4"/>
            <a:srcRect l="22291" t="29775" r="21042" b="10835"/>
            <a:stretch/>
          </p:blipFill>
          <p:spPr>
            <a:xfrm>
              <a:off x="1484767" y="2063967"/>
              <a:ext cx="1036320" cy="108610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5"/>
            <a:srcRect l="7423" r="2132"/>
            <a:stretch/>
          </p:blipFill>
          <p:spPr>
            <a:xfrm>
              <a:off x="1583075" y="1653595"/>
              <a:ext cx="724652" cy="573557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72373" y="2869649"/>
            <a:ext cx="190500" cy="3048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406958" y="1871208"/>
            <a:ext cx="672222" cy="975065"/>
            <a:chOff x="1379775" y="2476252"/>
            <a:chExt cx="1357115" cy="195012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4"/>
            <a:srcRect l="22291" t="8609" r="21042" b="10835"/>
            <a:stretch/>
          </p:blipFill>
          <p:spPr>
            <a:xfrm>
              <a:off x="1379775" y="2497147"/>
              <a:ext cx="1357115" cy="192923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17"/>
            <a:srcRect t="4964" b="11773"/>
            <a:stretch/>
          </p:blipFill>
          <p:spPr>
            <a:xfrm flipH="1">
              <a:off x="1593736" y="2476252"/>
              <a:ext cx="833153" cy="698197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82711" y="3363894"/>
            <a:ext cx="182880" cy="24766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33836" y="4497659"/>
            <a:ext cx="274320" cy="3317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13919" y="4349090"/>
            <a:ext cx="164592" cy="16459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38660" y="4695312"/>
            <a:ext cx="164592" cy="16459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71067" y="5059523"/>
            <a:ext cx="164592" cy="16459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011311" y="4087249"/>
            <a:ext cx="164592" cy="16459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024" y="3487728"/>
            <a:ext cx="139683" cy="13968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151" y="4431386"/>
            <a:ext cx="164606" cy="16460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723" y="5224115"/>
            <a:ext cx="182880" cy="22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63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onstruction people icon — stock illustrati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0" t="67897" r="39745"/>
          <a:stretch/>
        </p:blipFill>
        <p:spPr bwMode="auto">
          <a:xfrm>
            <a:off x="1068009" y="2456316"/>
            <a:ext cx="788118" cy="133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083038" y="2345481"/>
            <a:ext cx="1200499" cy="1444703"/>
            <a:chOff x="5532294" y="2074352"/>
            <a:chExt cx="1200499" cy="144470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2294" y="2074352"/>
              <a:ext cx="857586" cy="144470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1087" y="2245086"/>
              <a:ext cx="771706" cy="127396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08" y="4001414"/>
            <a:ext cx="1194920" cy="14448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152" y="644886"/>
            <a:ext cx="1885950" cy="1600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68365" y="178250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3487217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34308" y="287195"/>
            <a:ext cx="5745479" cy="1339011"/>
            <a:chOff x="1607821" y="1943100"/>
            <a:chExt cx="5745479" cy="1339011"/>
          </a:xfrm>
        </p:grpSpPr>
        <p:sp>
          <p:nvSpPr>
            <p:cNvPr id="3" name="Rectangle 2"/>
            <p:cNvSpPr/>
            <p:nvPr/>
          </p:nvSpPr>
          <p:spPr>
            <a:xfrm>
              <a:off x="1607821" y="1943100"/>
              <a:ext cx="5745479" cy="13390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Legends for RSZW/LC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680210" y="2140562"/>
              <a:ext cx="182880" cy="961789"/>
              <a:chOff x="1779270" y="2287729"/>
              <a:chExt cx="182880" cy="94173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1793827" y="2287729"/>
                <a:ext cx="137160" cy="13716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1801088" y="3092299"/>
                <a:ext cx="137160" cy="137160"/>
                <a:chOff x="1979685" y="2693335"/>
                <a:chExt cx="137160" cy="137160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1979685" y="269333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2016261" y="2729913"/>
                  <a:ext cx="64008" cy="64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/>
                </a:p>
              </p:txBody>
            </p:sp>
          </p:grpSp>
          <p:sp>
            <p:nvSpPr>
              <p:cNvPr id="15" name="Oval 14"/>
              <p:cNvSpPr/>
              <p:nvPr/>
            </p:nvSpPr>
            <p:spPr>
              <a:xfrm>
                <a:off x="1790345" y="2816534"/>
                <a:ext cx="137160" cy="13716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1779270" y="2529944"/>
                <a:ext cx="182880" cy="182880"/>
                <a:chOff x="1779270" y="2504544"/>
                <a:chExt cx="182880" cy="182880"/>
              </a:xfrm>
            </p:grpSpPr>
            <p:sp>
              <p:nvSpPr>
                <p:cNvPr id="17" name="Diamond 16"/>
                <p:cNvSpPr/>
                <p:nvPr/>
              </p:nvSpPr>
              <p:spPr>
                <a:xfrm>
                  <a:off x="1779270" y="2504544"/>
                  <a:ext cx="182880" cy="182880"/>
                </a:xfrm>
                <a:prstGeom prst="diamond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1815846" y="2539984"/>
                  <a:ext cx="109728" cy="109728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/>
                </a:p>
              </p:txBody>
            </p:sp>
          </p:grpSp>
        </p:grpSp>
        <p:sp>
          <p:nvSpPr>
            <p:cNvPr id="5" name="TextBox 4"/>
            <p:cNvSpPr txBox="1"/>
            <p:nvPr/>
          </p:nvSpPr>
          <p:spPr>
            <a:xfrm>
              <a:off x="1828800" y="2056216"/>
              <a:ext cx="2044149" cy="1154162"/>
            </a:xfrm>
            <a:prstGeom prst="rect">
              <a:avLst/>
            </a:prstGeom>
            <a:noFill/>
          </p:spPr>
          <p:txBody>
            <a:bodyPr wrap="none" tIns="0" rtlCol="0">
              <a:spAutoFit/>
            </a:bodyPr>
            <a:lstStyle/>
            <a:p>
              <a:r>
                <a:rPr lang="en-US" dirty="0"/>
                <a:t>No map data</a:t>
              </a:r>
            </a:p>
            <a:p>
              <a:r>
                <a:rPr lang="en-US" dirty="0"/>
                <a:t>On approach lane</a:t>
              </a:r>
            </a:p>
            <a:p>
              <a:r>
                <a:rPr lang="en-US" dirty="0"/>
                <a:t>On mapped lane</a:t>
              </a:r>
            </a:p>
            <a:p>
              <a:r>
                <a:rPr lang="en-US" dirty="0"/>
                <a:t>Map matching retry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916679" y="2200776"/>
              <a:ext cx="3337559" cy="942996"/>
              <a:chOff x="4533900" y="2172542"/>
              <a:chExt cx="3330407" cy="92333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4533900" y="2284452"/>
                <a:ext cx="144780" cy="713232"/>
                <a:chOff x="4533900" y="2284452"/>
                <a:chExt cx="144780" cy="713232"/>
              </a:xfrm>
            </p:grpSpPr>
            <p:sp>
              <p:nvSpPr>
                <p:cNvPr id="9" name="Oval 8"/>
                <p:cNvSpPr/>
                <p:nvPr/>
              </p:nvSpPr>
              <p:spPr>
                <a:xfrm>
                  <a:off x="4533900" y="2284452"/>
                  <a:ext cx="137160" cy="13716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4541520" y="2570202"/>
                  <a:ext cx="137160" cy="13716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4570658" y="2324076"/>
                  <a:ext cx="64008" cy="6400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4541520" y="2860524"/>
                  <a:ext cx="137160" cy="13716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" name="TextBox 7"/>
              <p:cNvSpPr txBox="1"/>
              <p:nvPr/>
            </p:nvSpPr>
            <p:spPr>
              <a:xfrm>
                <a:off x="4678527" y="2172542"/>
                <a:ext cx="3185780" cy="923330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dirty="0"/>
                  <a:t>On approach lane - RS+LC Inform</a:t>
                </a:r>
              </a:p>
              <a:p>
                <a:r>
                  <a:rPr lang="en-US" dirty="0"/>
                  <a:t>On approach lane - LC Warn</a:t>
                </a:r>
              </a:p>
              <a:p>
                <a:r>
                  <a:rPr lang="en-US" dirty="0"/>
                  <a:t>In work zone - RS Warn</a:t>
                </a: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>
            <a:off x="334307" y="2218279"/>
            <a:ext cx="7979113" cy="1339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421253" y="2395414"/>
            <a:ext cx="137160" cy="14008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2650948" y="2308168"/>
            <a:ext cx="137160" cy="140081"/>
            <a:chOff x="4711165" y="1855402"/>
            <a:chExt cx="137160" cy="137160"/>
          </a:xfrm>
        </p:grpSpPr>
        <p:sp>
          <p:nvSpPr>
            <p:cNvPr id="38" name="Oval 37"/>
            <p:cNvSpPr/>
            <p:nvPr/>
          </p:nvSpPr>
          <p:spPr>
            <a:xfrm>
              <a:off x="4711165" y="185540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744221" y="1884329"/>
              <a:ext cx="64008" cy="640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34" name="Oval 33"/>
          <p:cNvSpPr/>
          <p:nvPr/>
        </p:nvSpPr>
        <p:spPr>
          <a:xfrm>
            <a:off x="417771" y="2955800"/>
            <a:ext cx="137160" cy="14008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406696" y="2663107"/>
            <a:ext cx="182880" cy="186775"/>
            <a:chOff x="1779270" y="2504544"/>
            <a:chExt cx="182880" cy="182880"/>
          </a:xfrm>
        </p:grpSpPr>
        <p:sp>
          <p:nvSpPr>
            <p:cNvPr id="36" name="Diamond 35"/>
            <p:cNvSpPr/>
            <p:nvPr/>
          </p:nvSpPr>
          <p:spPr>
            <a:xfrm>
              <a:off x="1779270" y="2504544"/>
              <a:ext cx="182880" cy="182880"/>
            </a:xfrm>
            <a:prstGeom prst="diamon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815846" y="2539984"/>
              <a:ext cx="109728" cy="109728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27495" y="2316752"/>
            <a:ext cx="2033761" cy="87716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r>
              <a:rPr lang="en-US" dirty="0"/>
              <a:t>No Map Data</a:t>
            </a:r>
          </a:p>
          <a:p>
            <a:r>
              <a:rPr lang="en-US" dirty="0"/>
              <a:t>On Approach Lane</a:t>
            </a:r>
          </a:p>
          <a:p>
            <a:r>
              <a:rPr lang="en-US" dirty="0"/>
              <a:t>On Mapped Lane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643165" y="2590249"/>
            <a:ext cx="145091" cy="728423"/>
            <a:chOff x="4533900" y="2284452"/>
            <a:chExt cx="144780" cy="713232"/>
          </a:xfrm>
        </p:grpSpPr>
        <p:sp>
          <p:nvSpPr>
            <p:cNvPr id="28" name="Oval 27"/>
            <p:cNvSpPr/>
            <p:nvPr/>
          </p:nvSpPr>
          <p:spPr>
            <a:xfrm>
              <a:off x="4533900" y="2284452"/>
              <a:ext cx="137160" cy="13716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4541520" y="2570202"/>
              <a:ext cx="137160" cy="13716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4563053" y="2316614"/>
              <a:ext cx="72995" cy="716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4541520" y="2860524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788103" y="2475955"/>
            <a:ext cx="5525317" cy="92333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dirty="0"/>
              <a:t>On Approach Lane - RS+LC Inform</a:t>
            </a:r>
          </a:p>
          <a:p>
            <a:r>
              <a:rPr lang="en-US" dirty="0"/>
              <a:t>On approach lane - LC Warn</a:t>
            </a:r>
          </a:p>
          <a:p>
            <a:r>
              <a:rPr lang="en-US" dirty="0"/>
              <a:t>In work zone - RS Warn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07" y="5237957"/>
            <a:ext cx="3200400" cy="416052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589576" y="5794567"/>
            <a:ext cx="8535372" cy="990279"/>
            <a:chOff x="334308" y="4149363"/>
            <a:chExt cx="8535372" cy="990279"/>
          </a:xfrm>
        </p:grpSpPr>
        <p:grpSp>
          <p:nvGrpSpPr>
            <p:cNvPr id="88" name="Group 87"/>
            <p:cNvGrpSpPr/>
            <p:nvPr/>
          </p:nvGrpSpPr>
          <p:grpSpPr>
            <a:xfrm>
              <a:off x="334308" y="4149363"/>
              <a:ext cx="8535372" cy="990279"/>
              <a:chOff x="334308" y="4149363"/>
              <a:chExt cx="8535372" cy="990279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334308" y="4149363"/>
                <a:ext cx="8535372" cy="9902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/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Legends for RSZW/LC</a:t>
                </a:r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406697" y="4548479"/>
                <a:ext cx="182880" cy="432776"/>
                <a:chOff x="1779270" y="2529944"/>
                <a:chExt cx="182880" cy="423750"/>
              </a:xfrm>
            </p:grpSpPr>
            <p:sp>
              <p:nvSpPr>
                <p:cNvPr id="54" name="Oval 53"/>
                <p:cNvSpPr/>
                <p:nvPr/>
              </p:nvSpPr>
              <p:spPr>
                <a:xfrm>
                  <a:off x="1790345" y="2816534"/>
                  <a:ext cx="137160" cy="13716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5" name="Group 54"/>
                <p:cNvGrpSpPr/>
                <p:nvPr/>
              </p:nvGrpSpPr>
              <p:grpSpPr>
                <a:xfrm>
                  <a:off x="1779270" y="2529944"/>
                  <a:ext cx="182880" cy="182880"/>
                  <a:chOff x="1779270" y="2504544"/>
                  <a:chExt cx="182880" cy="182880"/>
                </a:xfrm>
              </p:grpSpPr>
              <p:sp>
                <p:nvSpPr>
                  <p:cNvPr id="56" name="Diamond 55"/>
                  <p:cNvSpPr/>
                  <p:nvPr/>
                </p:nvSpPr>
                <p:spPr>
                  <a:xfrm>
                    <a:off x="1779270" y="2504544"/>
                    <a:ext cx="182880" cy="182880"/>
                  </a:xfrm>
                  <a:prstGeom prst="diamond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>
                  <a:xfrm>
                    <a:off x="1815846" y="2539984"/>
                    <a:ext cx="109728" cy="109728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/>
                  </a:p>
                </p:txBody>
              </p:sp>
            </p:grpSp>
          </p:grpSp>
          <p:sp>
            <p:nvSpPr>
              <p:cNvPr id="44" name="TextBox 43"/>
              <p:cNvSpPr txBox="1"/>
              <p:nvPr/>
            </p:nvSpPr>
            <p:spPr>
              <a:xfrm>
                <a:off x="555287" y="4216759"/>
                <a:ext cx="1848070" cy="877163"/>
              </a:xfrm>
              <a:prstGeom prst="rect">
                <a:avLst/>
              </a:prstGeom>
              <a:noFill/>
            </p:spPr>
            <p:txBody>
              <a:bodyPr wrap="none" tIns="0" rtlCol="0">
                <a:spAutoFit/>
              </a:bodyPr>
              <a:lstStyle/>
              <a:p>
                <a:r>
                  <a:rPr lang="en-US" dirty="0"/>
                  <a:t>No map data</a:t>
                </a:r>
              </a:p>
              <a:p>
                <a:r>
                  <a:rPr lang="en-US" dirty="0"/>
                  <a:t>On approach lane</a:t>
                </a:r>
              </a:p>
              <a:p>
                <a:r>
                  <a:rPr lang="en-US" dirty="0"/>
                  <a:t>On mapped lane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2698427" y="4805549"/>
                <a:ext cx="137455" cy="14008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2692696" y="4521332"/>
                <a:ext cx="137455" cy="140081"/>
                <a:chOff x="2643166" y="4521332"/>
                <a:chExt cx="137455" cy="140081"/>
              </a:xfrm>
            </p:grpSpPr>
            <p:sp>
              <p:nvSpPr>
                <p:cNvPr id="48" name="Oval 47"/>
                <p:cNvSpPr/>
                <p:nvPr/>
              </p:nvSpPr>
              <p:spPr>
                <a:xfrm>
                  <a:off x="2643166" y="4521332"/>
                  <a:ext cx="137455" cy="140081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2678098" y="4557990"/>
                  <a:ext cx="64145" cy="6537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/>
                </a:p>
              </p:txBody>
            </p:sp>
          </p:grpSp>
          <p:sp>
            <p:nvSpPr>
              <p:cNvPr id="51" name="Oval 50"/>
              <p:cNvSpPr/>
              <p:nvPr/>
            </p:nvSpPr>
            <p:spPr>
              <a:xfrm>
                <a:off x="6321475" y="4809230"/>
                <a:ext cx="137455" cy="14008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2788105" y="4407038"/>
                <a:ext cx="5997756" cy="646332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dirty="0"/>
                  <a:t>On approach lane - RS+LC Inform	Map matching retry</a:t>
                </a:r>
              </a:p>
              <a:p>
                <a:r>
                  <a:rPr lang="en-US" dirty="0"/>
                  <a:t>On approach lane - LC Warn		In work zone - RS Warn</a:t>
                </a:r>
              </a:p>
            </p:txBody>
          </p:sp>
          <p:grpSp>
            <p:nvGrpSpPr>
              <p:cNvPr id="84" name="Group 83"/>
              <p:cNvGrpSpPr/>
              <p:nvPr/>
            </p:nvGrpSpPr>
            <p:grpSpPr>
              <a:xfrm>
                <a:off x="6321770" y="4534242"/>
                <a:ext cx="137160" cy="140081"/>
                <a:chOff x="6359186" y="5475815"/>
                <a:chExt cx="137160" cy="140081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6359186" y="5475815"/>
                  <a:ext cx="137160" cy="14008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6394147" y="5509168"/>
                  <a:ext cx="64008" cy="6537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/>
                </a:p>
              </p:txBody>
            </p:sp>
          </p:grpSp>
        </p:grpSp>
        <p:sp>
          <p:nvSpPr>
            <p:cNvPr id="58" name="Oval 57"/>
            <p:cNvSpPr/>
            <p:nvPr/>
          </p:nvSpPr>
          <p:spPr>
            <a:xfrm>
              <a:off x="443777" y="4285507"/>
              <a:ext cx="137160" cy="137160"/>
            </a:xfrm>
            <a:prstGeom prst="ellipse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525" y="5237957"/>
            <a:ext cx="3200400" cy="416052"/>
          </a:xfrm>
          <a:prstGeom prst="rect">
            <a:avLst/>
          </a:prstGeom>
        </p:spPr>
      </p:pic>
      <p:pic>
        <p:nvPicPr>
          <p:cNvPr id="2050" name="Picture 2" descr="C:\CAMP\V2I Projects\V2I - SA Extension 2\Task 14 - WZ Mapping\WZ Mapping+Data Vis\Icons\Legends-RSZW-Mapping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055" y="287195"/>
            <a:ext cx="4286250" cy="4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Group 60"/>
          <p:cNvGrpSpPr/>
          <p:nvPr/>
        </p:nvGrpSpPr>
        <p:grpSpPr>
          <a:xfrm>
            <a:off x="2680003" y="3409056"/>
            <a:ext cx="8535372" cy="990279"/>
            <a:chOff x="334308" y="4149363"/>
            <a:chExt cx="8535372" cy="990279"/>
          </a:xfrm>
        </p:grpSpPr>
        <p:grpSp>
          <p:nvGrpSpPr>
            <p:cNvPr id="62" name="Group 61"/>
            <p:cNvGrpSpPr/>
            <p:nvPr/>
          </p:nvGrpSpPr>
          <p:grpSpPr>
            <a:xfrm>
              <a:off x="334308" y="4149363"/>
              <a:ext cx="8535372" cy="990279"/>
              <a:chOff x="334308" y="4149363"/>
              <a:chExt cx="8535372" cy="990279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334308" y="4149363"/>
                <a:ext cx="8535372" cy="9902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/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Legends for RSZW/LC</a:t>
                </a:r>
              </a:p>
            </p:txBody>
          </p:sp>
          <p:grpSp>
            <p:nvGrpSpPr>
              <p:cNvPr id="65" name="Group 64"/>
              <p:cNvGrpSpPr/>
              <p:nvPr/>
            </p:nvGrpSpPr>
            <p:grpSpPr>
              <a:xfrm>
                <a:off x="406697" y="4548479"/>
                <a:ext cx="182880" cy="432776"/>
                <a:chOff x="1779270" y="2529944"/>
                <a:chExt cx="182880" cy="423750"/>
              </a:xfrm>
            </p:grpSpPr>
            <p:sp>
              <p:nvSpPr>
                <p:cNvPr id="76" name="Oval 75"/>
                <p:cNvSpPr/>
                <p:nvPr/>
              </p:nvSpPr>
              <p:spPr>
                <a:xfrm>
                  <a:off x="1790345" y="2816534"/>
                  <a:ext cx="137160" cy="13716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7" name="Group 76"/>
                <p:cNvGrpSpPr/>
                <p:nvPr/>
              </p:nvGrpSpPr>
              <p:grpSpPr>
                <a:xfrm>
                  <a:off x="1779270" y="2529944"/>
                  <a:ext cx="182880" cy="182880"/>
                  <a:chOff x="1779270" y="2504544"/>
                  <a:chExt cx="182880" cy="182880"/>
                </a:xfrm>
              </p:grpSpPr>
              <p:sp>
                <p:nvSpPr>
                  <p:cNvPr id="78" name="Diamond 77"/>
                  <p:cNvSpPr/>
                  <p:nvPr/>
                </p:nvSpPr>
                <p:spPr>
                  <a:xfrm>
                    <a:off x="1779270" y="2504544"/>
                    <a:ext cx="182880" cy="182880"/>
                  </a:xfrm>
                  <a:prstGeom prst="diamond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Oval 78"/>
                  <p:cNvSpPr/>
                  <p:nvPr/>
                </p:nvSpPr>
                <p:spPr>
                  <a:xfrm>
                    <a:off x="1815846" y="2539984"/>
                    <a:ext cx="109728" cy="109728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/>
                  </a:p>
                </p:txBody>
              </p:sp>
            </p:grpSp>
          </p:grpSp>
          <p:sp>
            <p:nvSpPr>
              <p:cNvPr id="66" name="TextBox 65"/>
              <p:cNvSpPr txBox="1"/>
              <p:nvPr/>
            </p:nvSpPr>
            <p:spPr>
              <a:xfrm>
                <a:off x="555287" y="4216759"/>
                <a:ext cx="1848070" cy="877163"/>
              </a:xfrm>
              <a:prstGeom prst="rect">
                <a:avLst/>
              </a:prstGeom>
              <a:noFill/>
            </p:spPr>
            <p:txBody>
              <a:bodyPr wrap="none" tIns="0" rtlCol="0">
                <a:spAutoFit/>
              </a:bodyPr>
              <a:lstStyle/>
              <a:p>
                <a:r>
                  <a:rPr lang="en-US" dirty="0"/>
                  <a:t>No map data</a:t>
                </a:r>
              </a:p>
              <a:p>
                <a:r>
                  <a:rPr lang="en-US" dirty="0"/>
                  <a:t>On approach lane</a:t>
                </a:r>
              </a:p>
              <a:p>
                <a:r>
                  <a:rPr lang="en-US" dirty="0"/>
                  <a:t>On mapped lane</a:t>
                </a:r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698427" y="4805549"/>
                <a:ext cx="137455" cy="14008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2692696" y="4521332"/>
                <a:ext cx="137455" cy="140081"/>
                <a:chOff x="2643166" y="4521332"/>
                <a:chExt cx="137455" cy="140081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643166" y="4521332"/>
                  <a:ext cx="137455" cy="140081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2678098" y="4557990"/>
                  <a:ext cx="64145" cy="6537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/>
                </a:p>
              </p:txBody>
            </p:sp>
          </p:grpSp>
          <p:sp>
            <p:nvSpPr>
              <p:cNvPr id="69" name="Oval 68"/>
              <p:cNvSpPr/>
              <p:nvPr/>
            </p:nvSpPr>
            <p:spPr>
              <a:xfrm>
                <a:off x="6321475" y="4809230"/>
                <a:ext cx="137455" cy="14008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2788105" y="4407038"/>
                <a:ext cx="5997756" cy="646332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dirty="0"/>
                  <a:t>On approach lane - RS+LC Inform	Map matching retry</a:t>
                </a:r>
              </a:p>
              <a:p>
                <a:r>
                  <a:rPr lang="en-US" dirty="0"/>
                  <a:t>On approach lane - LC Warn		In work zone - RS Warn</a:t>
                </a:r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6321770" y="4534242"/>
                <a:ext cx="137160" cy="140081"/>
                <a:chOff x="6359186" y="5475815"/>
                <a:chExt cx="137160" cy="140081"/>
              </a:xfrm>
            </p:grpSpPr>
            <p:sp>
              <p:nvSpPr>
                <p:cNvPr id="72" name="Oval 71"/>
                <p:cNvSpPr/>
                <p:nvPr/>
              </p:nvSpPr>
              <p:spPr>
                <a:xfrm>
                  <a:off x="6359186" y="5475815"/>
                  <a:ext cx="137160" cy="14008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/>
                <p:cNvSpPr/>
                <p:nvPr/>
              </p:nvSpPr>
              <p:spPr>
                <a:xfrm>
                  <a:off x="6394147" y="5509168"/>
                  <a:ext cx="64008" cy="6537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/>
                </a:p>
              </p:txBody>
            </p:sp>
          </p:grpSp>
        </p:grpSp>
        <p:sp>
          <p:nvSpPr>
            <p:cNvPr id="63" name="Oval 62"/>
            <p:cNvSpPr/>
            <p:nvPr/>
          </p:nvSpPr>
          <p:spPr>
            <a:xfrm>
              <a:off x="443777" y="4285507"/>
              <a:ext cx="137160" cy="137160"/>
            </a:xfrm>
            <a:prstGeom prst="ellipse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5345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14212" y="771631"/>
            <a:ext cx="8535372" cy="990279"/>
            <a:chOff x="334308" y="4149363"/>
            <a:chExt cx="8535372" cy="990279"/>
          </a:xfrm>
        </p:grpSpPr>
        <p:sp>
          <p:nvSpPr>
            <p:cNvPr id="5" name="Rectangle 4"/>
            <p:cNvSpPr/>
            <p:nvPr/>
          </p:nvSpPr>
          <p:spPr>
            <a:xfrm>
              <a:off x="334308" y="4149363"/>
              <a:ext cx="8535372" cy="9902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Legends for RSZW/LC + WZ Mapping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06697" y="4548479"/>
              <a:ext cx="182880" cy="432776"/>
              <a:chOff x="1779270" y="2529944"/>
              <a:chExt cx="182880" cy="423750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1790345" y="2816534"/>
                <a:ext cx="137160" cy="13716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1779270" y="2529944"/>
                <a:ext cx="182880" cy="182880"/>
                <a:chOff x="1779270" y="2504544"/>
                <a:chExt cx="182880" cy="182880"/>
              </a:xfrm>
            </p:grpSpPr>
            <p:sp>
              <p:nvSpPr>
                <p:cNvPr id="19" name="Diamond 18"/>
                <p:cNvSpPr/>
                <p:nvPr/>
              </p:nvSpPr>
              <p:spPr>
                <a:xfrm>
                  <a:off x="1779270" y="2504544"/>
                  <a:ext cx="182880" cy="182880"/>
                </a:xfrm>
                <a:prstGeom prst="diamond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1815846" y="2539984"/>
                  <a:ext cx="109728" cy="109728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/>
                </a:p>
              </p:txBody>
            </p:sp>
          </p:grpSp>
        </p:grpSp>
        <p:sp>
          <p:nvSpPr>
            <p:cNvPr id="7" name="TextBox 6"/>
            <p:cNvSpPr txBox="1"/>
            <p:nvPr/>
          </p:nvSpPr>
          <p:spPr>
            <a:xfrm>
              <a:off x="555287" y="4216759"/>
              <a:ext cx="1848070" cy="877163"/>
            </a:xfrm>
            <a:prstGeom prst="rect">
              <a:avLst/>
            </a:prstGeom>
            <a:noFill/>
          </p:spPr>
          <p:txBody>
            <a:bodyPr wrap="none" tIns="0" rtlCol="0">
              <a:spAutoFit/>
            </a:bodyPr>
            <a:lstStyle/>
            <a:p>
              <a:r>
                <a:rPr lang="en-US" dirty="0"/>
                <a:t>No map data</a:t>
              </a:r>
            </a:p>
            <a:p>
              <a:r>
                <a:rPr lang="en-US" dirty="0"/>
                <a:t>On approach lane</a:t>
              </a:r>
            </a:p>
            <a:p>
              <a:r>
                <a:rPr lang="en-US" dirty="0"/>
                <a:t>On mapped lane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698427" y="4805549"/>
              <a:ext cx="137455" cy="14008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692696" y="4521332"/>
              <a:ext cx="137455" cy="140081"/>
              <a:chOff x="2643166" y="4521332"/>
              <a:chExt cx="137455" cy="140081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643166" y="4521332"/>
                <a:ext cx="137455" cy="140081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2678098" y="4557990"/>
                <a:ext cx="64145" cy="6537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sp>
          <p:nvSpPr>
            <p:cNvPr id="10" name="Oval 9"/>
            <p:cNvSpPr/>
            <p:nvPr/>
          </p:nvSpPr>
          <p:spPr>
            <a:xfrm>
              <a:off x="6321475" y="4809230"/>
              <a:ext cx="137455" cy="1400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88105" y="4407038"/>
              <a:ext cx="5997756" cy="646332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r>
                <a:rPr lang="en-US" dirty="0"/>
                <a:t>On approach lane - RS+LC Inform	Map matching retry</a:t>
              </a:r>
            </a:p>
            <a:p>
              <a:r>
                <a:rPr lang="en-US" dirty="0"/>
                <a:t>On approach lane - LC Warn		In work zone - RS Warn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6321770" y="4534242"/>
              <a:ext cx="137160" cy="140081"/>
              <a:chOff x="6359186" y="5475815"/>
              <a:chExt cx="137160" cy="140081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6359186" y="5475815"/>
                <a:ext cx="137160" cy="1400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6394147" y="5509168"/>
                <a:ext cx="64008" cy="6537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4" name="Oval 3"/>
          <p:cNvSpPr/>
          <p:nvPr/>
        </p:nvSpPr>
        <p:spPr>
          <a:xfrm>
            <a:off x="523681" y="907775"/>
            <a:ext cx="137160" cy="13716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98201" y="3459329"/>
            <a:ext cx="5539615" cy="633984"/>
            <a:chOff x="507617" y="4041648"/>
            <a:chExt cx="5539615" cy="633984"/>
          </a:xfrm>
        </p:grpSpPr>
        <p:sp>
          <p:nvSpPr>
            <p:cNvPr id="22" name="Rectangle 21"/>
            <p:cNvSpPr/>
            <p:nvPr/>
          </p:nvSpPr>
          <p:spPr>
            <a:xfrm>
              <a:off x="507617" y="4041648"/>
              <a:ext cx="5539615" cy="6339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80769" y="4173375"/>
              <a:ext cx="137160" cy="140082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74673" y="4155087"/>
              <a:ext cx="5472559" cy="229294"/>
            </a:xfrm>
            <a:prstGeom prst="rect">
              <a:avLst/>
            </a:prstGeom>
            <a:noFill/>
          </p:spPr>
          <p:txBody>
            <a:bodyPr wrap="square" tIns="0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  Vehicle Path       Approach Lane     - WZ Lane      - Closed Lane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443" y="4127247"/>
              <a:ext cx="182880" cy="232337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1970445" y="4183682"/>
              <a:ext cx="136374" cy="137160"/>
              <a:chOff x="5908269" y="796200"/>
              <a:chExt cx="914400" cy="914400"/>
            </a:xfrm>
            <a:solidFill>
              <a:srgbClr val="FFFF00"/>
            </a:solidFill>
          </p:grpSpPr>
          <p:grpSp>
            <p:nvGrpSpPr>
              <p:cNvPr id="34" name="Group 33"/>
              <p:cNvGrpSpPr/>
              <p:nvPr/>
            </p:nvGrpSpPr>
            <p:grpSpPr>
              <a:xfrm>
                <a:off x="5908269" y="796200"/>
                <a:ext cx="914400" cy="914400"/>
                <a:chOff x="7864778" y="2927241"/>
                <a:chExt cx="914400" cy="914400"/>
              </a:xfrm>
              <a:grpFill/>
              <a:effectLst/>
            </p:grpSpPr>
            <p:sp>
              <p:nvSpPr>
                <p:cNvPr id="37" name="Oval 36"/>
                <p:cNvSpPr/>
                <p:nvPr/>
              </p:nvSpPr>
              <p:spPr>
                <a:xfrm>
                  <a:off x="7864778" y="2927241"/>
                  <a:ext cx="914400" cy="914400"/>
                </a:xfrm>
                <a:prstGeom prst="ellipse">
                  <a:avLst/>
                </a:prstGeom>
                <a:grpFill/>
                <a:ln w="190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" name="Straight Connector 37"/>
                <p:cNvCxnSpPr>
                  <a:stCxn id="37" idx="2"/>
                  <a:endCxn id="37" idx="6"/>
                </p:cNvCxnSpPr>
                <p:nvPr/>
              </p:nvCxnSpPr>
              <p:spPr>
                <a:xfrm>
                  <a:off x="7864778" y="3384441"/>
                  <a:ext cx="914400" cy="0"/>
                </a:xfrm>
                <a:prstGeom prst="line">
                  <a:avLst/>
                </a:prstGeom>
                <a:grpFill/>
                <a:ln w="5715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>
                  <a:stCxn id="37" idx="0"/>
                  <a:endCxn id="37" idx="4"/>
                </p:cNvCxnSpPr>
                <p:nvPr/>
              </p:nvCxnSpPr>
              <p:spPr>
                <a:xfrm>
                  <a:off x="8321978" y="2927241"/>
                  <a:ext cx="0" cy="914400"/>
                </a:xfrm>
                <a:prstGeom prst="line">
                  <a:avLst/>
                </a:prstGeom>
                <a:grpFill/>
                <a:ln w="5715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Straight Connector 34"/>
              <p:cNvCxnSpPr>
                <a:stCxn id="37" idx="0"/>
                <a:endCxn id="37" idx="4"/>
              </p:cNvCxnSpPr>
              <p:nvPr/>
            </p:nvCxnSpPr>
            <p:spPr>
              <a:xfrm>
                <a:off x="6365469" y="796200"/>
                <a:ext cx="0" cy="9144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7" idx="6"/>
                <a:endCxn id="37" idx="2"/>
              </p:cNvCxnSpPr>
              <p:nvPr/>
            </p:nvCxnSpPr>
            <p:spPr>
              <a:xfrm flipH="1">
                <a:off x="5908269" y="1253400"/>
                <a:ext cx="914400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3523677" y="4183213"/>
              <a:ext cx="136374" cy="137160"/>
              <a:chOff x="2629779" y="5548833"/>
              <a:chExt cx="137160" cy="13716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2629779" y="5548833"/>
                <a:ext cx="137160" cy="137160"/>
              </a:xfrm>
              <a:prstGeom prst="ellipse">
                <a:avLst/>
              </a:prstGeom>
              <a:solidFill>
                <a:srgbClr val="FF840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/>
              <p:cNvCxnSpPr>
                <a:stCxn id="31" idx="2"/>
                <a:endCxn id="31" idx="6"/>
              </p:cNvCxnSpPr>
              <p:nvPr/>
            </p:nvCxnSpPr>
            <p:spPr>
              <a:xfrm>
                <a:off x="2629779" y="5617413"/>
                <a:ext cx="137160" cy="0"/>
              </a:xfrm>
              <a:prstGeom prst="line">
                <a:avLst/>
              </a:prstGeom>
              <a:solidFill>
                <a:srgbClr val="FF8400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31" idx="0"/>
                <a:endCxn id="31" idx="4"/>
              </p:cNvCxnSpPr>
              <p:nvPr/>
            </p:nvCxnSpPr>
            <p:spPr>
              <a:xfrm>
                <a:off x="2698359" y="5548833"/>
                <a:ext cx="0" cy="137160"/>
              </a:xfrm>
              <a:prstGeom prst="line">
                <a:avLst/>
              </a:prstGeom>
              <a:solidFill>
                <a:srgbClr val="FF8400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Rectangle 27"/>
            <p:cNvSpPr/>
            <p:nvPr/>
          </p:nvSpPr>
          <p:spPr>
            <a:xfrm>
              <a:off x="2959572" y="4412221"/>
              <a:ext cx="311159" cy="168954"/>
            </a:xfrm>
            <a:prstGeom prst="rect">
              <a:avLst/>
            </a:prstGeom>
            <a:solidFill>
              <a:schemeClr val="accent6">
                <a:alpha val="69804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7617" y="4393447"/>
              <a:ext cx="5539615" cy="229294"/>
            </a:xfrm>
            <a:prstGeom prst="rect">
              <a:avLst/>
            </a:prstGeom>
            <a:noFill/>
          </p:spPr>
          <p:txBody>
            <a:bodyPr wrap="square" tIns="0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Map Matching Bounding Box          Approach Lane           WZ Lane 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44459" y="4406125"/>
              <a:ext cx="311159" cy="168954"/>
            </a:xfrm>
            <a:prstGeom prst="rect">
              <a:avLst/>
            </a:prstGeom>
            <a:solidFill>
              <a:srgbClr val="9239F3">
                <a:alpha val="65098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17690" y="2049448"/>
            <a:ext cx="7039885" cy="7598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Legends for RSZW/LC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16368" y="2107068"/>
            <a:ext cx="2016899" cy="692497"/>
          </a:xfrm>
          <a:prstGeom prst="rect">
            <a:avLst/>
          </a:prstGeom>
          <a:noFill/>
        </p:spPr>
        <p:txBody>
          <a:bodyPr wrap="none" tIns="0" rtlCol="0">
            <a:spAutoFit/>
          </a:bodyPr>
          <a:lstStyle/>
          <a:p>
            <a:r>
              <a:rPr lang="en-US" sz="1400" dirty="0"/>
              <a:t>No map data</a:t>
            </a:r>
          </a:p>
          <a:p>
            <a:r>
              <a:rPr lang="en-US" sz="1400" dirty="0"/>
              <a:t>On approach lane</a:t>
            </a:r>
          </a:p>
          <a:p>
            <a:r>
              <a:rPr lang="en-US" sz="1400" dirty="0"/>
              <a:t>On mapped lane - Inform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2353412" y="2312581"/>
            <a:ext cx="137820" cy="357242"/>
            <a:chOff x="2772235" y="4509427"/>
            <a:chExt cx="137820" cy="357242"/>
          </a:xfrm>
        </p:grpSpPr>
        <p:sp>
          <p:nvSpPr>
            <p:cNvPr id="45" name="Oval 44"/>
            <p:cNvSpPr/>
            <p:nvPr/>
          </p:nvSpPr>
          <p:spPr>
            <a:xfrm>
              <a:off x="2772235" y="4726588"/>
              <a:ext cx="137455" cy="14008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2772600" y="4509427"/>
              <a:ext cx="137455" cy="140081"/>
              <a:chOff x="2643166" y="4521332"/>
              <a:chExt cx="137455" cy="140081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2643166" y="4521332"/>
                <a:ext cx="137455" cy="140081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678098" y="4557990"/>
                <a:ext cx="64145" cy="6537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</p:grpSp>
      <p:sp>
        <p:nvSpPr>
          <p:cNvPr id="48" name="TextBox 47"/>
          <p:cNvSpPr txBox="1"/>
          <p:nvPr/>
        </p:nvSpPr>
        <p:spPr>
          <a:xfrm>
            <a:off x="2449186" y="2237052"/>
            <a:ext cx="4515771" cy="52322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sz="1400" dirty="0"/>
              <a:t>On approach lane - RS+LC Inform	Map matching retry</a:t>
            </a:r>
          </a:p>
          <a:p>
            <a:r>
              <a:rPr lang="en-US" sz="1400" dirty="0"/>
              <a:t>On approach lane - LC Warn	In work zone - RS Warn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79970" y="2144661"/>
            <a:ext cx="182880" cy="582637"/>
            <a:chOff x="498793" y="4266831"/>
            <a:chExt cx="182880" cy="582637"/>
          </a:xfrm>
        </p:grpSpPr>
        <p:grpSp>
          <p:nvGrpSpPr>
            <p:cNvPr id="43" name="Group 42"/>
            <p:cNvGrpSpPr/>
            <p:nvPr/>
          </p:nvGrpSpPr>
          <p:grpSpPr>
            <a:xfrm>
              <a:off x="498793" y="4481718"/>
              <a:ext cx="182880" cy="367750"/>
              <a:chOff x="1779270" y="2529944"/>
              <a:chExt cx="182880" cy="360079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1802537" y="2752862"/>
                <a:ext cx="137160" cy="137161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1779270" y="2529944"/>
                <a:ext cx="182880" cy="182880"/>
                <a:chOff x="1779270" y="2504544"/>
                <a:chExt cx="182880" cy="182880"/>
              </a:xfrm>
            </p:grpSpPr>
            <p:sp>
              <p:nvSpPr>
                <p:cNvPr id="56" name="Diamond 55"/>
                <p:cNvSpPr/>
                <p:nvPr/>
              </p:nvSpPr>
              <p:spPr>
                <a:xfrm>
                  <a:off x="1779270" y="2504544"/>
                  <a:ext cx="182880" cy="182880"/>
                </a:xfrm>
                <a:prstGeom prst="diamond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1815846" y="2541975"/>
                  <a:ext cx="109728" cy="109728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="1" dirty="0"/>
                </a:p>
              </p:txBody>
            </p:sp>
          </p:grpSp>
        </p:grpSp>
        <p:sp>
          <p:nvSpPr>
            <p:cNvPr id="58" name="Oval 57"/>
            <p:cNvSpPr/>
            <p:nvPr/>
          </p:nvSpPr>
          <p:spPr>
            <a:xfrm>
              <a:off x="513243" y="4266831"/>
              <a:ext cx="137160" cy="137160"/>
            </a:xfrm>
            <a:prstGeom prst="ellipse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107557" y="2333980"/>
            <a:ext cx="146822" cy="333428"/>
            <a:chOff x="5556860" y="4439386"/>
            <a:chExt cx="146822" cy="333428"/>
          </a:xfrm>
        </p:grpSpPr>
        <p:grpSp>
          <p:nvGrpSpPr>
            <p:cNvPr id="65" name="Group 64"/>
            <p:cNvGrpSpPr/>
            <p:nvPr/>
          </p:nvGrpSpPr>
          <p:grpSpPr>
            <a:xfrm>
              <a:off x="5556860" y="4439386"/>
              <a:ext cx="146822" cy="333428"/>
              <a:chOff x="5556860" y="4439386"/>
              <a:chExt cx="146822" cy="333428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5566227" y="4632733"/>
                <a:ext cx="137455" cy="14008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556860" y="4439386"/>
                <a:ext cx="137160" cy="1400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4" name="Oval 63"/>
            <p:cNvSpPr/>
            <p:nvPr/>
          </p:nvSpPr>
          <p:spPr>
            <a:xfrm>
              <a:off x="5591821" y="4472739"/>
              <a:ext cx="64008" cy="653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866887" y="2961200"/>
            <a:ext cx="5539615" cy="822557"/>
            <a:chOff x="812143" y="2310247"/>
            <a:chExt cx="5539615" cy="822557"/>
          </a:xfrm>
        </p:grpSpPr>
        <p:grpSp>
          <p:nvGrpSpPr>
            <p:cNvPr id="87" name="Group 86"/>
            <p:cNvGrpSpPr/>
            <p:nvPr/>
          </p:nvGrpSpPr>
          <p:grpSpPr>
            <a:xfrm>
              <a:off x="812143" y="2349554"/>
              <a:ext cx="5539615" cy="783250"/>
              <a:chOff x="444434" y="2123494"/>
              <a:chExt cx="5539615" cy="783250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444434" y="2123494"/>
                <a:ext cx="5539615" cy="7589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517586" y="2382222"/>
                <a:ext cx="137160" cy="140082"/>
              </a:xfrm>
              <a:prstGeom prst="ellipse">
                <a:avLst/>
              </a:prstGeom>
              <a:solidFill>
                <a:srgbClr val="FF00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81010" y="2363934"/>
                <a:ext cx="5472559" cy="229294"/>
              </a:xfrm>
              <a:prstGeom prst="rect">
                <a:avLst/>
              </a:prstGeom>
              <a:noFill/>
            </p:spPr>
            <p:txBody>
              <a:bodyPr wrap="square" tIns="0" rtlCol="0"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Vehicle Path       Approach Lane     - WZ Lane      - Closed Lane</a:t>
                </a:r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22780" y="2336094"/>
                <a:ext cx="182880" cy="232337"/>
              </a:xfrm>
              <a:prstGeom prst="rect">
                <a:avLst/>
              </a:prstGeom>
            </p:spPr>
          </p:pic>
          <p:grpSp>
            <p:nvGrpSpPr>
              <p:cNvPr id="72" name="Group 71"/>
              <p:cNvGrpSpPr/>
              <p:nvPr/>
            </p:nvGrpSpPr>
            <p:grpSpPr>
              <a:xfrm>
                <a:off x="1866622" y="2392529"/>
                <a:ext cx="136374" cy="137160"/>
                <a:chOff x="5908269" y="796200"/>
                <a:chExt cx="914400" cy="914400"/>
              </a:xfrm>
              <a:solidFill>
                <a:srgbClr val="FFFF00"/>
              </a:solidFill>
            </p:grpSpPr>
            <p:grpSp>
              <p:nvGrpSpPr>
                <p:cNvPr id="80" name="Group 79"/>
                <p:cNvGrpSpPr/>
                <p:nvPr/>
              </p:nvGrpSpPr>
              <p:grpSpPr>
                <a:xfrm>
                  <a:off x="5908269" y="796200"/>
                  <a:ext cx="914400" cy="914400"/>
                  <a:chOff x="7864778" y="2927241"/>
                  <a:chExt cx="914400" cy="914400"/>
                </a:xfrm>
                <a:grpFill/>
                <a:effectLst/>
              </p:grpSpPr>
              <p:sp>
                <p:nvSpPr>
                  <p:cNvPr id="83" name="Oval 82"/>
                  <p:cNvSpPr/>
                  <p:nvPr/>
                </p:nvSpPr>
                <p:spPr>
                  <a:xfrm>
                    <a:off x="7864778" y="2927241"/>
                    <a:ext cx="914400" cy="914400"/>
                  </a:xfrm>
                  <a:prstGeom prst="ellipse">
                    <a:avLst/>
                  </a:prstGeom>
                  <a:grpFill/>
                  <a:ln w="190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4" name="Straight Connector 83"/>
                  <p:cNvCxnSpPr>
                    <a:stCxn id="83" idx="2"/>
                    <a:endCxn id="83" idx="6"/>
                  </p:cNvCxnSpPr>
                  <p:nvPr/>
                </p:nvCxnSpPr>
                <p:spPr>
                  <a:xfrm>
                    <a:off x="7864778" y="3384441"/>
                    <a:ext cx="914400" cy="0"/>
                  </a:xfrm>
                  <a:prstGeom prst="line">
                    <a:avLst/>
                  </a:prstGeom>
                  <a:grpFill/>
                  <a:ln w="57150"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>
                    <a:stCxn id="83" idx="0"/>
                    <a:endCxn id="83" idx="4"/>
                  </p:cNvCxnSpPr>
                  <p:nvPr/>
                </p:nvCxnSpPr>
                <p:spPr>
                  <a:xfrm>
                    <a:off x="8321978" y="2927241"/>
                    <a:ext cx="0" cy="914400"/>
                  </a:xfrm>
                  <a:prstGeom prst="line">
                    <a:avLst/>
                  </a:prstGeom>
                  <a:grpFill/>
                  <a:ln w="57150"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1" name="Straight Connector 80"/>
                <p:cNvCxnSpPr>
                  <a:stCxn id="83" idx="0"/>
                  <a:endCxn id="83" idx="4"/>
                </p:cNvCxnSpPr>
                <p:nvPr/>
              </p:nvCxnSpPr>
              <p:spPr>
                <a:xfrm>
                  <a:off x="6365469" y="796200"/>
                  <a:ext cx="0" cy="914400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>
                  <a:stCxn id="83" idx="6"/>
                  <a:endCxn id="83" idx="2"/>
                </p:cNvCxnSpPr>
                <p:nvPr/>
              </p:nvCxnSpPr>
              <p:spPr>
                <a:xfrm flipH="1">
                  <a:off x="5908269" y="1253400"/>
                  <a:ext cx="914400" cy="0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/>
              <p:cNvGrpSpPr/>
              <p:nvPr/>
            </p:nvGrpSpPr>
            <p:grpSpPr>
              <a:xfrm>
                <a:off x="3430014" y="2381900"/>
                <a:ext cx="136374" cy="137160"/>
                <a:chOff x="2629779" y="5548833"/>
                <a:chExt cx="137160" cy="137160"/>
              </a:xfrm>
            </p:grpSpPr>
            <p:sp>
              <p:nvSpPr>
                <p:cNvPr id="77" name="Oval 76"/>
                <p:cNvSpPr/>
                <p:nvPr/>
              </p:nvSpPr>
              <p:spPr>
                <a:xfrm>
                  <a:off x="2629779" y="5548833"/>
                  <a:ext cx="137160" cy="137160"/>
                </a:xfrm>
                <a:prstGeom prst="ellipse">
                  <a:avLst/>
                </a:prstGeom>
                <a:solidFill>
                  <a:srgbClr val="FF8400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8" name="Straight Connector 77"/>
                <p:cNvCxnSpPr>
                  <a:stCxn id="77" idx="2"/>
                  <a:endCxn id="77" idx="6"/>
                </p:cNvCxnSpPr>
                <p:nvPr/>
              </p:nvCxnSpPr>
              <p:spPr>
                <a:xfrm>
                  <a:off x="2629779" y="5617413"/>
                  <a:ext cx="137160" cy="0"/>
                </a:xfrm>
                <a:prstGeom prst="line">
                  <a:avLst/>
                </a:prstGeom>
                <a:solidFill>
                  <a:srgbClr val="FF8400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>
                  <a:stCxn id="77" idx="0"/>
                  <a:endCxn id="77" idx="4"/>
                </p:cNvCxnSpPr>
                <p:nvPr/>
              </p:nvCxnSpPr>
              <p:spPr>
                <a:xfrm>
                  <a:off x="2698359" y="5548833"/>
                  <a:ext cx="0" cy="137160"/>
                </a:xfrm>
                <a:prstGeom prst="line">
                  <a:avLst/>
                </a:prstGeom>
                <a:solidFill>
                  <a:srgbClr val="FF8400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Rectangle 73"/>
              <p:cNvSpPr/>
              <p:nvPr/>
            </p:nvSpPr>
            <p:spPr>
              <a:xfrm>
                <a:off x="2916709" y="2671868"/>
                <a:ext cx="311159" cy="168954"/>
              </a:xfrm>
              <a:prstGeom prst="rect">
                <a:avLst/>
              </a:prstGeom>
              <a:solidFill>
                <a:schemeClr val="accent6">
                  <a:alpha val="69804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474914" y="2677450"/>
                <a:ext cx="5486400" cy="229294"/>
              </a:xfrm>
              <a:prstGeom prst="rect">
                <a:avLst/>
              </a:prstGeom>
              <a:noFill/>
            </p:spPr>
            <p:txBody>
              <a:bodyPr wrap="square" tIns="0" rtlCol="0"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Map Matching Bounding Box          Approach Lane            WZ Lane </a:t>
                </a: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4681276" y="2655612"/>
                <a:ext cx="311159" cy="168954"/>
              </a:xfrm>
              <a:prstGeom prst="rect">
                <a:avLst/>
              </a:prstGeom>
              <a:solidFill>
                <a:srgbClr val="9239F3">
                  <a:alpha val="65098"/>
                </a:srgb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9" name="Rectangle 88"/>
            <p:cNvSpPr/>
            <p:nvPr/>
          </p:nvSpPr>
          <p:spPr>
            <a:xfrm>
              <a:off x="2518811" y="2310247"/>
              <a:ext cx="20347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Legends for WZ Mapping</a:t>
              </a:r>
              <a:endParaRPr lang="en-US" sz="1400" dirty="0"/>
            </a:p>
          </p:txBody>
        </p:sp>
      </p:grpSp>
      <p:pic>
        <p:nvPicPr>
          <p:cNvPr id="92" name="Picture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73" y="3082489"/>
            <a:ext cx="3657600" cy="25824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0C36F2A-7E9D-4110-BE57-D508A3AFD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828" y="4376121"/>
            <a:ext cx="3346656" cy="32512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95F704A-5803-409A-9732-1A7765DF3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0217" y="4861199"/>
            <a:ext cx="3388480" cy="329184"/>
          </a:xfrm>
          <a:prstGeom prst="rect">
            <a:avLst/>
          </a:prstGeom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1EC2E34-F831-43F6-AA46-729548F32F7E}"/>
              </a:ext>
            </a:extLst>
          </p:cNvPr>
          <p:cNvGrpSpPr/>
          <p:nvPr/>
        </p:nvGrpSpPr>
        <p:grpSpPr>
          <a:xfrm>
            <a:off x="239933" y="4861199"/>
            <a:ext cx="6840581" cy="956305"/>
            <a:chOff x="239933" y="4861199"/>
            <a:chExt cx="6840581" cy="956305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1F1F378-3808-42E6-A4C8-BAC3690DAE7D}"/>
                </a:ext>
              </a:extLst>
            </p:cNvPr>
            <p:cNvGrpSpPr/>
            <p:nvPr/>
          </p:nvGrpSpPr>
          <p:grpSpPr>
            <a:xfrm>
              <a:off x="239933" y="4861199"/>
              <a:ext cx="6840581" cy="636351"/>
              <a:chOff x="803193" y="4894278"/>
              <a:chExt cx="6840581" cy="636351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E9537343-E807-4795-9B02-A569FB7385D2}"/>
                  </a:ext>
                </a:extLst>
              </p:cNvPr>
              <p:cNvGrpSpPr/>
              <p:nvPr/>
            </p:nvGrpSpPr>
            <p:grpSpPr>
              <a:xfrm>
                <a:off x="803193" y="4894278"/>
                <a:ext cx="6840581" cy="636351"/>
                <a:chOff x="814058" y="4861199"/>
                <a:chExt cx="6840581" cy="636351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209F7CDF-8312-4403-B9C9-C6CA61123845}"/>
                    </a:ext>
                  </a:extLst>
                </p:cNvPr>
                <p:cNvSpPr/>
                <p:nvPr/>
              </p:nvSpPr>
              <p:spPr>
                <a:xfrm>
                  <a:off x="897020" y="4861199"/>
                  <a:ext cx="6685809" cy="63635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A9192663-70CC-44EE-8C34-6C73343EC0A8}"/>
                    </a:ext>
                  </a:extLst>
                </p:cNvPr>
                <p:cNvSpPr/>
                <p:nvPr/>
              </p:nvSpPr>
              <p:spPr>
                <a:xfrm>
                  <a:off x="970172" y="4952876"/>
                  <a:ext cx="137160" cy="140082"/>
                </a:xfrm>
                <a:prstGeom prst="ellipse">
                  <a:avLst/>
                </a:prstGeom>
                <a:solidFill>
                  <a:srgbClr val="FF00FF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59BD9BF-1DF2-47D1-82F4-69B815EC002F}"/>
                    </a:ext>
                  </a:extLst>
                </p:cNvPr>
                <p:cNvSpPr txBox="1"/>
                <p:nvPr/>
              </p:nvSpPr>
              <p:spPr>
                <a:xfrm>
                  <a:off x="952925" y="4945739"/>
                  <a:ext cx="6701714" cy="229294"/>
                </a:xfrm>
                <a:prstGeom prst="rect">
                  <a:avLst/>
                </a:prstGeom>
                <a:noFill/>
              </p:spPr>
              <p:txBody>
                <a:bodyPr wrap="square" tIns="0" rtlCol="0"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Vehicle Path Data       Approach Lane Node       WZ Lane Node        Closed Lane</a:t>
                  </a:r>
                </a:p>
              </p:txBody>
            </p:sp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5C1834CA-D563-4190-B80F-4F05E0FDC1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32843" y="4906748"/>
                  <a:ext cx="182880" cy="232337"/>
                </a:xfrm>
                <a:prstGeom prst="rect">
                  <a:avLst/>
                </a:prstGeom>
              </p:spPr>
            </p:pic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C740DFEB-A453-4BD6-967A-45409C282A69}"/>
                    </a:ext>
                  </a:extLst>
                </p:cNvPr>
                <p:cNvGrpSpPr/>
                <p:nvPr/>
              </p:nvGrpSpPr>
              <p:grpSpPr>
                <a:xfrm>
                  <a:off x="2761290" y="4963183"/>
                  <a:ext cx="136374" cy="137160"/>
                  <a:chOff x="5908269" y="796200"/>
                  <a:chExt cx="914400" cy="914400"/>
                </a:xfrm>
                <a:solidFill>
                  <a:srgbClr val="FFFF00"/>
                </a:solidFill>
              </p:grpSpPr>
              <p:grpSp>
                <p:nvGrpSpPr>
                  <p:cNvPr id="104" name="Group 103">
                    <a:extLst>
                      <a:ext uri="{FF2B5EF4-FFF2-40B4-BE49-F238E27FC236}">
                        <a16:creationId xmlns:a16="http://schemas.microsoft.com/office/drawing/2014/main" id="{A35A6D5A-3ABC-4FBB-A5E0-A75F2DB3164F}"/>
                      </a:ext>
                    </a:extLst>
                  </p:cNvPr>
                  <p:cNvGrpSpPr/>
                  <p:nvPr/>
                </p:nvGrpSpPr>
                <p:grpSpPr>
                  <a:xfrm>
                    <a:off x="5908269" y="796200"/>
                    <a:ext cx="914400" cy="914400"/>
                    <a:chOff x="7864778" y="2927241"/>
                    <a:chExt cx="914400" cy="914400"/>
                  </a:xfrm>
                  <a:grpFill/>
                  <a:effectLst/>
                </p:grpSpPr>
                <p:sp>
                  <p:nvSpPr>
                    <p:cNvPr id="107" name="Oval 106">
                      <a:extLst>
                        <a:ext uri="{FF2B5EF4-FFF2-40B4-BE49-F238E27FC236}">
                          <a16:creationId xmlns:a16="http://schemas.microsoft.com/office/drawing/2014/main" id="{44AF04BC-871B-4253-B17D-15C281C61E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64778" y="2927241"/>
                      <a:ext cx="914400" cy="914400"/>
                    </a:xfrm>
                    <a:prstGeom prst="ellipse">
                      <a:avLst/>
                    </a:prstGeom>
                    <a:grpFill/>
                    <a:ln w="1905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08" name="Straight Connector 107">
                      <a:extLst>
                        <a:ext uri="{FF2B5EF4-FFF2-40B4-BE49-F238E27FC236}">
                          <a16:creationId xmlns:a16="http://schemas.microsoft.com/office/drawing/2014/main" id="{4A7C6439-1941-482B-9533-9175F68BCAEF}"/>
                        </a:ext>
                      </a:extLst>
                    </p:cNvPr>
                    <p:cNvCxnSpPr>
                      <a:stCxn id="107" idx="2"/>
                      <a:endCxn id="107" idx="6"/>
                    </p:cNvCxnSpPr>
                    <p:nvPr/>
                  </p:nvCxnSpPr>
                  <p:spPr>
                    <a:xfrm>
                      <a:off x="7864778" y="3384441"/>
                      <a:ext cx="914400" cy="0"/>
                    </a:xfrm>
                    <a:prstGeom prst="line">
                      <a:avLst/>
                    </a:prstGeom>
                    <a:grpFill/>
                    <a:ln w="57150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" name="Straight Connector 108">
                      <a:extLst>
                        <a:ext uri="{FF2B5EF4-FFF2-40B4-BE49-F238E27FC236}">
                          <a16:creationId xmlns:a16="http://schemas.microsoft.com/office/drawing/2014/main" id="{62300F41-9470-4CA3-9AC7-3CCE14B8565C}"/>
                        </a:ext>
                      </a:extLst>
                    </p:cNvPr>
                    <p:cNvCxnSpPr>
                      <a:stCxn id="107" idx="0"/>
                      <a:endCxn id="107" idx="4"/>
                    </p:cNvCxnSpPr>
                    <p:nvPr/>
                  </p:nvCxnSpPr>
                  <p:spPr>
                    <a:xfrm>
                      <a:off x="8321978" y="2927241"/>
                      <a:ext cx="0" cy="914400"/>
                    </a:xfrm>
                    <a:prstGeom prst="line">
                      <a:avLst/>
                    </a:prstGeom>
                    <a:grpFill/>
                    <a:ln w="57150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D1FD76D0-4DF7-47FA-ACB5-4514EB14C1D7}"/>
                      </a:ext>
                    </a:extLst>
                  </p:cNvPr>
                  <p:cNvCxnSpPr>
                    <a:stCxn id="107" idx="0"/>
                    <a:endCxn id="107" idx="4"/>
                  </p:cNvCxnSpPr>
                  <p:nvPr/>
                </p:nvCxnSpPr>
                <p:spPr>
                  <a:xfrm>
                    <a:off x="6365469" y="796200"/>
                    <a:ext cx="0" cy="914400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3F1D0D03-9851-4FE1-865B-5796C4880648}"/>
                      </a:ext>
                    </a:extLst>
                  </p:cNvPr>
                  <p:cNvCxnSpPr>
                    <a:stCxn id="107" idx="6"/>
                    <a:endCxn id="107" idx="2"/>
                  </p:cNvCxnSpPr>
                  <p:nvPr/>
                </p:nvCxnSpPr>
                <p:spPr>
                  <a:xfrm flipH="1">
                    <a:off x="5908269" y="1253400"/>
                    <a:ext cx="914400" cy="0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8766E2E2-19DA-4FAB-86D4-84ABAAC73247}"/>
                    </a:ext>
                  </a:extLst>
                </p:cNvPr>
                <p:cNvSpPr/>
                <p:nvPr/>
              </p:nvSpPr>
              <p:spPr>
                <a:xfrm>
                  <a:off x="964076" y="5238031"/>
                  <a:ext cx="311159" cy="168954"/>
                </a:xfrm>
                <a:prstGeom prst="rect">
                  <a:avLst/>
                </a:prstGeom>
                <a:solidFill>
                  <a:schemeClr val="accent6">
                    <a:alpha val="69804"/>
                  </a:scheme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24CDB1B-3E6E-471D-AAF8-298B44B3DB11}"/>
                    </a:ext>
                  </a:extLst>
                </p:cNvPr>
                <p:cNvSpPr txBox="1"/>
                <p:nvPr/>
              </p:nvSpPr>
              <p:spPr>
                <a:xfrm>
                  <a:off x="814058" y="5227611"/>
                  <a:ext cx="6768771" cy="229294"/>
                </a:xfrm>
                <a:prstGeom prst="rect">
                  <a:avLst/>
                </a:prstGeom>
                <a:noFill/>
              </p:spPr>
              <p:txBody>
                <a:bodyPr wrap="square" tIns="0" rtlCol="0">
                  <a:spAutoFit/>
                </a:bodyPr>
                <a:lstStyle/>
                <a:p>
                  <a:pPr lvl="1">
                    <a:lnSpc>
                      <a:spcPct val="85000"/>
                    </a:lnSpc>
                  </a:pPr>
                  <a:r>
                    <a:rPr lang="en-US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Mapped Approach Lane           Mapped WZ Lane        Workers Present </a:t>
                  </a: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D2F3D5F1-DEE4-4B16-9D12-C4B06BD98CED}"/>
                    </a:ext>
                  </a:extLst>
                </p:cNvPr>
                <p:cNvSpPr/>
                <p:nvPr/>
              </p:nvSpPr>
              <p:spPr>
                <a:xfrm>
                  <a:off x="3349716" y="5228055"/>
                  <a:ext cx="311159" cy="168954"/>
                </a:xfrm>
                <a:prstGeom prst="rect">
                  <a:avLst/>
                </a:prstGeom>
                <a:solidFill>
                  <a:srgbClr val="9239F3">
                    <a:alpha val="65098"/>
                  </a:srgb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56A148F8-B88D-4E80-A601-3F012DC9E7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75062" y="5166184"/>
                  <a:ext cx="316557" cy="312648"/>
                </a:xfrm>
                <a:prstGeom prst="rect">
                  <a:avLst/>
                </a:prstGeom>
              </p:spPr>
            </p:pic>
          </p:grpSp>
          <p:pic>
            <p:nvPicPr>
              <p:cNvPr id="110" name="Picture 109" descr="A picture containing clipart&#10;&#10;Description generated with high confidence">
                <a:extLst>
                  <a:ext uri="{FF2B5EF4-FFF2-40B4-BE49-F238E27FC236}">
                    <a16:creationId xmlns:a16="http://schemas.microsoft.com/office/drawing/2014/main" id="{7F33474E-1B3F-4F84-B658-9525F5E51F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5271" y="4983171"/>
                <a:ext cx="137160" cy="137160"/>
              </a:xfrm>
              <a:prstGeom prst="rect">
                <a:avLst/>
              </a:prstGeom>
            </p:spPr>
          </p:pic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BEC92EF-0711-4CA2-BC4B-B82C6E694127}"/>
                </a:ext>
              </a:extLst>
            </p:cNvPr>
            <p:cNvGrpSpPr/>
            <p:nvPr/>
          </p:nvGrpSpPr>
          <p:grpSpPr>
            <a:xfrm>
              <a:off x="947336" y="5515045"/>
              <a:ext cx="5464977" cy="302459"/>
              <a:chOff x="916856" y="5576005"/>
              <a:chExt cx="5464977" cy="338287"/>
            </a:xfrm>
          </p:grpSpPr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49348D0E-3A71-4F99-8EA0-E4DEA5C4F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1684" y="5576005"/>
                <a:ext cx="190476" cy="304762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946A302E-332C-4C0A-ADD5-6507C7F8F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7254" y="5589509"/>
                <a:ext cx="190476" cy="304762"/>
              </a:xfrm>
              <a:prstGeom prst="rect">
                <a:avLst/>
              </a:prstGeom>
            </p:spPr>
          </p:pic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BB6BC5F-08C3-4FE2-A536-ACF7ED0E3CD8}"/>
                  </a:ext>
                </a:extLst>
              </p:cNvPr>
              <p:cNvSpPr/>
              <p:nvPr/>
            </p:nvSpPr>
            <p:spPr>
              <a:xfrm>
                <a:off x="2945636" y="5576005"/>
                <a:ext cx="16482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Lane Closed Point</a:t>
                </a:r>
                <a:endParaRPr lang="en-US" sz="14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2FDB67F-32FF-4FC8-9793-33F600ACF341}"/>
                  </a:ext>
                </a:extLst>
              </p:cNvPr>
              <p:cNvSpPr/>
              <p:nvPr/>
            </p:nvSpPr>
            <p:spPr>
              <a:xfrm>
                <a:off x="4853851" y="5589509"/>
                <a:ext cx="1527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Lane Open Point</a:t>
                </a:r>
                <a:endParaRPr lang="en-US" sz="1400" dirty="0"/>
              </a:p>
            </p:txBody>
          </p:sp>
          <p:pic>
            <p:nvPicPr>
              <p:cNvPr id="67" name="Picture 66" descr="A star in the background&#10;&#10;Description generated with high confidence">
                <a:extLst>
                  <a:ext uri="{FF2B5EF4-FFF2-40B4-BE49-F238E27FC236}">
                    <a16:creationId xmlns:a16="http://schemas.microsoft.com/office/drawing/2014/main" id="{1E5DC5D2-DA84-4B82-B5E4-EDFD14D3E4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856" y="5584133"/>
                <a:ext cx="190476" cy="330159"/>
              </a:xfrm>
              <a:prstGeom prst="rect">
                <a:avLst/>
              </a:prstGeom>
            </p:spPr>
          </p:pic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98E80D37-A6C2-48DF-8B76-48AD92B286E4}"/>
                  </a:ext>
                </a:extLst>
              </p:cNvPr>
              <p:cNvSpPr/>
              <p:nvPr/>
            </p:nvSpPr>
            <p:spPr>
              <a:xfrm>
                <a:off x="1124392" y="5584350"/>
                <a:ext cx="14686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Reference Point</a:t>
                </a:r>
                <a:endParaRPr lang="en-US" sz="1400" dirty="0"/>
              </a:p>
            </p:txBody>
          </p:sp>
        </p:grpSp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1E23C500-8B47-4541-94AD-547AE23F82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1764" y="5312532"/>
            <a:ext cx="3383280" cy="512162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6E8E74A9-BA62-4854-B453-950FC2A983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5919" y="6150722"/>
            <a:ext cx="10128113" cy="63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61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1312" y="104123"/>
            <a:ext cx="5451827" cy="12082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>
              <a:lnSpc>
                <a:spcPct val="85000"/>
              </a:lnSpc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6960" y="377828"/>
            <a:ext cx="2189973" cy="752514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Collected GPS Points</a:t>
            </a:r>
          </a:p>
          <a:p>
            <a:pPr>
              <a:lnSpc>
                <a:spcPct val="85000"/>
              </a:lnSpc>
            </a:pPr>
            <a:r>
              <a:rPr lang="en-US" dirty="0"/>
              <a:t>Closed lane</a:t>
            </a:r>
          </a:p>
          <a:p>
            <a:pPr>
              <a:lnSpc>
                <a:spcPct val="85000"/>
              </a:lnSpc>
            </a:pP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34952" y="399577"/>
            <a:ext cx="137160" cy="140082"/>
          </a:xfrm>
          <a:prstGeom prst="ellipse">
            <a:avLst/>
          </a:prstGeom>
          <a:solidFill>
            <a:srgbClr val="FF00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133947" y="691905"/>
            <a:ext cx="137160" cy="137160"/>
            <a:chOff x="5920969" y="1075600"/>
            <a:chExt cx="914400" cy="914400"/>
          </a:xfrm>
        </p:grpSpPr>
        <p:grpSp>
          <p:nvGrpSpPr>
            <p:cNvPr id="8" name="Group 7"/>
            <p:cNvGrpSpPr/>
            <p:nvPr/>
          </p:nvGrpSpPr>
          <p:grpSpPr>
            <a:xfrm>
              <a:off x="5920969" y="1075600"/>
              <a:ext cx="914400" cy="914400"/>
              <a:chOff x="7877478" y="3206641"/>
              <a:chExt cx="914400" cy="914400"/>
            </a:xfrm>
            <a:solidFill>
              <a:srgbClr val="FFFF00"/>
            </a:solidFill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11" name="Oval 10"/>
              <p:cNvSpPr/>
              <p:nvPr/>
            </p:nvSpPr>
            <p:spPr>
              <a:xfrm>
                <a:off x="7877478" y="3206641"/>
                <a:ext cx="914400" cy="914400"/>
              </a:xfrm>
              <a:prstGeom prst="ellipse">
                <a:avLst/>
              </a:prstGeom>
              <a:grpFill/>
              <a:ln w="19050">
                <a:noFill/>
              </a:ln>
              <a:effectLst/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>
                <a:stCxn id="11" idx="2"/>
                <a:endCxn id="11" idx="6"/>
              </p:cNvCxnSpPr>
              <p:nvPr/>
            </p:nvCxnSpPr>
            <p:spPr>
              <a:xfrm>
                <a:off x="7877478" y="3663841"/>
                <a:ext cx="914400" cy="0"/>
              </a:xfrm>
              <a:prstGeom prst="line">
                <a:avLst/>
              </a:prstGeom>
              <a:grpFill/>
              <a:ln w="571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stCxn id="11" idx="0"/>
                <a:endCxn id="11" idx="4"/>
              </p:cNvCxnSpPr>
              <p:nvPr/>
            </p:nvCxnSpPr>
            <p:spPr>
              <a:xfrm>
                <a:off x="8334678" y="3206641"/>
                <a:ext cx="0" cy="914400"/>
              </a:xfrm>
              <a:prstGeom prst="line">
                <a:avLst/>
              </a:prstGeom>
              <a:grpFill/>
              <a:ln w="571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/>
            <p:cNvCxnSpPr>
              <a:stCxn id="11" idx="0"/>
              <a:endCxn id="11" idx="4"/>
            </p:cNvCxnSpPr>
            <p:nvPr/>
          </p:nvCxnSpPr>
          <p:spPr>
            <a:xfrm>
              <a:off x="6378169" y="1075600"/>
              <a:ext cx="0" cy="914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1" idx="6"/>
              <a:endCxn id="11" idx="2"/>
            </p:cNvCxnSpPr>
            <p:nvPr/>
          </p:nvCxnSpPr>
          <p:spPr>
            <a:xfrm flipH="1">
              <a:off x="5920969" y="1532800"/>
              <a:ext cx="914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2958833" y="357605"/>
            <a:ext cx="2821182" cy="79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Constructed Map points for:</a:t>
            </a:r>
          </a:p>
          <a:p>
            <a:pPr>
              <a:lnSpc>
                <a:spcPct val="85000"/>
              </a:lnSpc>
              <a:tabLst>
                <a:tab pos="457200" algn="l"/>
              </a:tabLst>
            </a:pPr>
            <a:r>
              <a:rPr lang="en-US" dirty="0"/>
              <a:t>     Approach Lanes</a:t>
            </a:r>
          </a:p>
          <a:p>
            <a:pPr>
              <a:lnSpc>
                <a:spcPct val="85000"/>
              </a:lnSpc>
              <a:tabLst>
                <a:tab pos="457200" algn="l"/>
              </a:tabLst>
            </a:pPr>
            <a:r>
              <a:rPr lang="en-US" dirty="0"/>
              <a:t>     Work Zone Lanes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139027" y="893648"/>
            <a:ext cx="137160" cy="137160"/>
            <a:chOff x="2869787" y="5592648"/>
            <a:chExt cx="137160" cy="137160"/>
          </a:xfrm>
        </p:grpSpPr>
        <p:sp>
          <p:nvSpPr>
            <p:cNvPr id="16" name="Oval 15"/>
            <p:cNvSpPr/>
            <p:nvPr/>
          </p:nvSpPr>
          <p:spPr>
            <a:xfrm>
              <a:off x="2869787" y="5592648"/>
              <a:ext cx="137160" cy="137160"/>
            </a:xfrm>
            <a:prstGeom prst="ellipse">
              <a:avLst/>
            </a:prstGeom>
            <a:solidFill>
              <a:srgbClr val="FF84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>
              <a:stCxn id="16" idx="2"/>
              <a:endCxn id="16" idx="6"/>
            </p:cNvCxnSpPr>
            <p:nvPr/>
          </p:nvCxnSpPr>
          <p:spPr>
            <a:xfrm>
              <a:off x="2869787" y="5661228"/>
              <a:ext cx="137160" cy="0"/>
            </a:xfrm>
            <a:prstGeom prst="line">
              <a:avLst/>
            </a:prstGeom>
            <a:solidFill>
              <a:srgbClr val="FF8400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6" idx="0"/>
              <a:endCxn id="16" idx="4"/>
            </p:cNvCxnSpPr>
            <p:nvPr/>
          </p:nvCxnSpPr>
          <p:spPr>
            <a:xfrm>
              <a:off x="2938367" y="5592648"/>
              <a:ext cx="0" cy="137160"/>
            </a:xfrm>
            <a:prstGeom prst="line">
              <a:avLst/>
            </a:prstGeom>
            <a:solidFill>
              <a:srgbClr val="FF8400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17" y="615913"/>
            <a:ext cx="182880" cy="23233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06628" y="1038054"/>
            <a:ext cx="324460" cy="1689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411078" y="1013940"/>
            <a:ext cx="324460" cy="168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/>
          <p:cNvGrpSpPr/>
          <p:nvPr/>
        </p:nvGrpSpPr>
        <p:grpSpPr>
          <a:xfrm>
            <a:off x="451312" y="1494763"/>
            <a:ext cx="8532668" cy="1182559"/>
            <a:chOff x="451311" y="2016194"/>
            <a:chExt cx="8532668" cy="1182559"/>
          </a:xfrm>
        </p:grpSpPr>
        <p:grpSp>
          <p:nvGrpSpPr>
            <p:cNvPr id="90" name="Group 89"/>
            <p:cNvGrpSpPr/>
            <p:nvPr/>
          </p:nvGrpSpPr>
          <p:grpSpPr>
            <a:xfrm>
              <a:off x="451311" y="2016194"/>
              <a:ext cx="8532668" cy="1182559"/>
              <a:chOff x="451311" y="2016194"/>
              <a:chExt cx="8532668" cy="1182559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451312" y="2016194"/>
                <a:ext cx="8532667" cy="1182559"/>
              </a:xfrm>
              <a:prstGeom prst="rect">
                <a:avLst/>
              </a:prstGeom>
              <a:solidFill>
                <a:srgbClr val="FFFBE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/>
              <a:lstStyle/>
              <a:p>
                <a:pPr algn="ctr">
                  <a:lnSpc>
                    <a:spcPct val="85000"/>
                  </a:lnSpc>
                </a:pPr>
                <a:r>
                  <a:rPr lang="en-US" dirty="0">
                    <a:solidFill>
                      <a:srgbClr val="0070C0"/>
                    </a:solidFill>
                  </a:rPr>
                  <a:t>Legends for RSZW/LC Mapping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51311" y="2363921"/>
                <a:ext cx="8311691" cy="281616"/>
              </a:xfrm>
              <a:prstGeom prst="rect">
                <a:avLst/>
              </a:prstGeom>
              <a:noFill/>
            </p:spPr>
            <p:txBody>
              <a:bodyPr wrap="square" tIns="0" rtlCol="0">
                <a:spAutoFit/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en-US" dirty="0"/>
                  <a:t>Collected GPS Points                 Closed Lane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432332" y="2393290"/>
                <a:ext cx="137160" cy="140082"/>
              </a:xfrm>
              <a:prstGeom prst="ellipse">
                <a:avLst/>
              </a:prstGeom>
              <a:solidFill>
                <a:srgbClr val="FF00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8315" y="2339950"/>
                <a:ext cx="182880" cy="232337"/>
              </a:xfrm>
              <a:prstGeom prst="rect">
                <a:avLst/>
              </a:prstGeom>
            </p:spPr>
          </p:pic>
        </p:grpSp>
        <p:grpSp>
          <p:nvGrpSpPr>
            <p:cNvPr id="89" name="Group 88"/>
            <p:cNvGrpSpPr/>
            <p:nvPr/>
          </p:nvGrpSpPr>
          <p:grpSpPr>
            <a:xfrm>
              <a:off x="512271" y="2558031"/>
              <a:ext cx="8403129" cy="565772"/>
              <a:chOff x="512271" y="2558031"/>
              <a:chExt cx="8403129" cy="565772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512271" y="2560572"/>
                <a:ext cx="3953044" cy="563231"/>
                <a:chOff x="2430899" y="4835545"/>
                <a:chExt cx="3953044" cy="563231"/>
              </a:xfrm>
            </p:grpSpPr>
            <p:sp>
              <p:nvSpPr>
                <p:cNvPr id="50" name="Rectangle 49"/>
                <p:cNvSpPr/>
                <p:nvPr/>
              </p:nvSpPr>
              <p:spPr>
                <a:xfrm>
                  <a:off x="2430899" y="4835545"/>
                  <a:ext cx="3953044" cy="5632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85000"/>
                    </a:lnSpc>
                  </a:pPr>
                  <a:r>
                    <a:rPr lang="en-US" dirty="0"/>
                    <a:t>Constructed Map points for:</a:t>
                  </a:r>
                </a:p>
                <a:p>
                  <a:pPr>
                    <a:lnSpc>
                      <a:spcPct val="85000"/>
                    </a:lnSpc>
                    <a:tabLst>
                      <a:tab pos="457200" algn="l"/>
                    </a:tabLst>
                  </a:pPr>
                  <a:r>
                    <a:rPr lang="en-US" dirty="0"/>
                    <a:t>     Approach Lanes        Work Zone Lanes</a:t>
                  </a:r>
                </a:p>
              </p:txBody>
            </p:sp>
            <p:grpSp>
              <p:nvGrpSpPr>
                <p:cNvPr id="52" name="Group 51"/>
                <p:cNvGrpSpPr/>
                <p:nvPr/>
              </p:nvGrpSpPr>
              <p:grpSpPr>
                <a:xfrm>
                  <a:off x="2521495" y="5158608"/>
                  <a:ext cx="137160" cy="137160"/>
                  <a:chOff x="5920969" y="1075600"/>
                  <a:chExt cx="914400" cy="914400"/>
                </a:xfrm>
              </p:grpSpPr>
              <p:grpSp>
                <p:nvGrpSpPr>
                  <p:cNvPr id="57" name="Group 56"/>
                  <p:cNvGrpSpPr/>
                  <p:nvPr/>
                </p:nvGrpSpPr>
                <p:grpSpPr>
                  <a:xfrm>
                    <a:off x="5920969" y="1075600"/>
                    <a:ext cx="914400" cy="914400"/>
                    <a:chOff x="7877478" y="3206641"/>
                    <a:chExt cx="914400" cy="914400"/>
                  </a:xfrm>
                  <a:solidFill>
                    <a:srgbClr val="FFFF00"/>
                  </a:solidFill>
                  <a:effectLst/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</p:grpSpPr>
                <p:sp>
                  <p:nvSpPr>
                    <p:cNvPr id="60" name="Oval 59"/>
                    <p:cNvSpPr/>
                    <p:nvPr/>
                  </p:nvSpPr>
                  <p:spPr>
                    <a:xfrm>
                      <a:off x="7877478" y="3206641"/>
                      <a:ext cx="914400" cy="914400"/>
                    </a:xfrm>
                    <a:prstGeom prst="ellipse">
                      <a:avLst/>
                    </a:prstGeom>
                    <a:grpFill/>
                    <a:ln w="19050">
                      <a:noFill/>
                    </a:ln>
                    <a:effectLst/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61" name="Straight Connector 60"/>
                    <p:cNvCxnSpPr>
                      <a:stCxn id="60" idx="2"/>
                      <a:endCxn id="60" idx="6"/>
                    </p:cNvCxnSpPr>
                    <p:nvPr/>
                  </p:nvCxnSpPr>
                  <p:spPr>
                    <a:xfrm>
                      <a:off x="7877478" y="3663841"/>
                      <a:ext cx="914400" cy="0"/>
                    </a:xfrm>
                    <a:prstGeom prst="line">
                      <a:avLst/>
                    </a:prstGeom>
                    <a:grpFill/>
                    <a:ln w="57150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Straight Connector 61"/>
                    <p:cNvCxnSpPr>
                      <a:stCxn id="60" idx="0"/>
                      <a:endCxn id="60" idx="4"/>
                    </p:cNvCxnSpPr>
                    <p:nvPr/>
                  </p:nvCxnSpPr>
                  <p:spPr>
                    <a:xfrm>
                      <a:off x="8334678" y="3206641"/>
                      <a:ext cx="0" cy="914400"/>
                    </a:xfrm>
                    <a:prstGeom prst="line">
                      <a:avLst/>
                    </a:prstGeom>
                    <a:grpFill/>
                    <a:ln w="57150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8" name="Straight Connector 57"/>
                  <p:cNvCxnSpPr>
                    <a:stCxn id="60" idx="0"/>
                    <a:endCxn id="60" idx="4"/>
                  </p:cNvCxnSpPr>
                  <p:nvPr/>
                </p:nvCxnSpPr>
                <p:spPr>
                  <a:xfrm>
                    <a:off x="6378169" y="1075600"/>
                    <a:ext cx="0" cy="9144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/>
                  <p:cNvCxnSpPr>
                    <a:stCxn id="60" idx="6"/>
                    <a:endCxn id="60" idx="2"/>
                  </p:cNvCxnSpPr>
                  <p:nvPr/>
                </p:nvCxnSpPr>
                <p:spPr>
                  <a:xfrm flipH="1">
                    <a:off x="5920969" y="1532800"/>
                    <a:ext cx="91440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" name="Group 52"/>
                <p:cNvGrpSpPr/>
                <p:nvPr/>
              </p:nvGrpSpPr>
              <p:grpSpPr>
                <a:xfrm>
                  <a:off x="4444911" y="5158608"/>
                  <a:ext cx="137160" cy="137160"/>
                  <a:chOff x="2869787" y="5592648"/>
                  <a:chExt cx="137160" cy="137160"/>
                </a:xfrm>
              </p:grpSpPr>
              <p:sp>
                <p:nvSpPr>
                  <p:cNvPr id="54" name="Oval 53"/>
                  <p:cNvSpPr/>
                  <p:nvPr/>
                </p:nvSpPr>
                <p:spPr>
                  <a:xfrm>
                    <a:off x="2869787" y="5592648"/>
                    <a:ext cx="137160" cy="137160"/>
                  </a:xfrm>
                  <a:prstGeom prst="ellipse">
                    <a:avLst/>
                  </a:prstGeom>
                  <a:solidFill>
                    <a:srgbClr val="FF8400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5" name="Straight Connector 54"/>
                  <p:cNvCxnSpPr>
                    <a:stCxn id="54" idx="2"/>
                    <a:endCxn id="54" idx="6"/>
                  </p:cNvCxnSpPr>
                  <p:nvPr/>
                </p:nvCxnSpPr>
                <p:spPr>
                  <a:xfrm>
                    <a:off x="2869787" y="5661228"/>
                    <a:ext cx="137160" cy="0"/>
                  </a:xfrm>
                  <a:prstGeom prst="line">
                    <a:avLst/>
                  </a:prstGeom>
                  <a:solidFill>
                    <a:srgbClr val="FF8400"/>
                  </a:solidFill>
                  <a:ln w="190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/>
                  <p:cNvCxnSpPr>
                    <a:stCxn id="54" idx="0"/>
                    <a:endCxn id="54" idx="4"/>
                  </p:cNvCxnSpPr>
                  <p:nvPr/>
                </p:nvCxnSpPr>
                <p:spPr>
                  <a:xfrm>
                    <a:off x="2938367" y="5592648"/>
                    <a:ext cx="0" cy="137160"/>
                  </a:xfrm>
                  <a:prstGeom prst="line">
                    <a:avLst/>
                  </a:prstGeom>
                  <a:solidFill>
                    <a:srgbClr val="FF8400"/>
                  </a:solidFill>
                  <a:ln w="190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8" name="Group 87"/>
              <p:cNvGrpSpPr/>
              <p:nvPr/>
            </p:nvGrpSpPr>
            <p:grpSpPr>
              <a:xfrm>
                <a:off x="4589422" y="2558031"/>
                <a:ext cx="4325978" cy="563231"/>
                <a:chOff x="4612282" y="2550411"/>
                <a:chExt cx="4325978" cy="563231"/>
              </a:xfrm>
            </p:grpSpPr>
            <p:sp>
              <p:nvSpPr>
                <p:cNvPr id="63" name="Rectangle 62"/>
                <p:cNvSpPr/>
                <p:nvPr/>
              </p:nvSpPr>
              <p:spPr>
                <a:xfrm>
                  <a:off x="4612282" y="2861666"/>
                  <a:ext cx="324460" cy="168954"/>
                </a:xfrm>
                <a:prstGeom prst="rect">
                  <a:avLst/>
                </a:prstGeom>
                <a:solidFill>
                  <a:schemeClr val="accent6">
                    <a:alpha val="69804"/>
                  </a:scheme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6734406" y="2861666"/>
                  <a:ext cx="324460" cy="168954"/>
                </a:xfrm>
                <a:prstGeom prst="rect">
                  <a:avLst/>
                </a:prstGeom>
                <a:solidFill>
                  <a:srgbClr val="9239F3">
                    <a:alpha val="65098"/>
                  </a:srgb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4665646" y="2550411"/>
                  <a:ext cx="4272614" cy="5632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85000"/>
                    </a:lnSpc>
                  </a:pPr>
                  <a:r>
                    <a:rPr lang="en-US" dirty="0"/>
                    <a:t>Bounding Box for Map Matching</a:t>
                  </a:r>
                </a:p>
                <a:p>
                  <a:pPr>
                    <a:lnSpc>
                      <a:spcPct val="85000"/>
                    </a:lnSpc>
                    <a:tabLst>
                      <a:tab pos="457200" algn="l"/>
                    </a:tabLst>
                  </a:pPr>
                  <a:r>
                    <a:rPr lang="en-US" dirty="0"/>
                    <a:t>     Approach Lanes            Work Zone Lanes</a:t>
                  </a:r>
                </a:p>
              </p:txBody>
            </p:sp>
          </p:grpSp>
        </p:grpSp>
      </p:grpSp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4"/>
          <a:srcRect t="7170"/>
          <a:stretch/>
        </p:blipFill>
        <p:spPr>
          <a:xfrm>
            <a:off x="6126434" y="615913"/>
            <a:ext cx="2286000" cy="326944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5"/>
          <a:srcRect t="6687"/>
          <a:stretch/>
        </p:blipFill>
        <p:spPr>
          <a:xfrm>
            <a:off x="426715" y="2601836"/>
            <a:ext cx="2743200" cy="394373"/>
          </a:xfrm>
          <a:prstGeom prst="rect">
            <a:avLst/>
          </a:prstGeom>
        </p:spPr>
      </p:pic>
      <p:grpSp>
        <p:nvGrpSpPr>
          <p:cNvPr id="136" name="Group 135"/>
          <p:cNvGrpSpPr/>
          <p:nvPr/>
        </p:nvGrpSpPr>
        <p:grpSpPr>
          <a:xfrm>
            <a:off x="434335" y="3155053"/>
            <a:ext cx="8372651" cy="1102482"/>
            <a:chOff x="434335" y="3155053"/>
            <a:chExt cx="8372651" cy="1102482"/>
          </a:xfrm>
        </p:grpSpPr>
        <p:grpSp>
          <p:nvGrpSpPr>
            <p:cNvPr id="130" name="Group 129"/>
            <p:cNvGrpSpPr/>
            <p:nvPr/>
          </p:nvGrpSpPr>
          <p:grpSpPr>
            <a:xfrm>
              <a:off x="441955" y="3155053"/>
              <a:ext cx="8336288" cy="1099942"/>
              <a:chOff x="441955" y="3155053"/>
              <a:chExt cx="8336288" cy="1099942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441956" y="3155053"/>
                <a:ext cx="8336287" cy="1099942"/>
              </a:xfrm>
              <a:prstGeom prst="rect">
                <a:avLst/>
              </a:prstGeom>
              <a:solidFill>
                <a:srgbClr val="D0CECE">
                  <a:alpha val="69804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Legends for RSZW/LC Mapping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441955" y="3502779"/>
                <a:ext cx="8311691" cy="255455"/>
              </a:xfrm>
              <a:prstGeom prst="rect">
                <a:avLst/>
              </a:prstGeom>
              <a:noFill/>
            </p:spPr>
            <p:txBody>
              <a:bodyPr wrap="square" tIns="0" rtlCol="0">
                <a:spAutoFit/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Collected GPS Points                 Closed Lane</a:t>
                </a: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2384876" y="3516908"/>
                <a:ext cx="137160" cy="140082"/>
              </a:xfrm>
              <a:prstGeom prst="ellipse">
                <a:avLst/>
              </a:prstGeom>
              <a:solidFill>
                <a:srgbClr val="FF00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4679" y="3455948"/>
                <a:ext cx="182880" cy="232337"/>
              </a:xfrm>
              <a:prstGeom prst="rect">
                <a:avLst/>
              </a:prstGeom>
            </p:spPr>
          </p:pic>
        </p:grpSp>
        <p:grpSp>
          <p:nvGrpSpPr>
            <p:cNvPr id="127" name="Group 126"/>
            <p:cNvGrpSpPr/>
            <p:nvPr/>
          </p:nvGrpSpPr>
          <p:grpSpPr>
            <a:xfrm>
              <a:off x="434335" y="3672760"/>
              <a:ext cx="4061936" cy="584775"/>
              <a:chOff x="434335" y="3672760"/>
              <a:chExt cx="4061936" cy="584775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434335" y="3672760"/>
                <a:ext cx="406193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Constructed Map points for:</a:t>
                </a:r>
              </a:p>
              <a:p>
                <a:pPr>
                  <a:tabLst>
                    <a:tab pos="457200" algn="l"/>
                  </a:tabLst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Approach Lanes      Work Zone Lanes</a:t>
                </a:r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608751" y="4028843"/>
                <a:ext cx="137160" cy="137160"/>
                <a:chOff x="6124169" y="1075600"/>
                <a:chExt cx="914400" cy="914400"/>
              </a:xfrm>
            </p:grpSpPr>
            <p:grpSp>
              <p:nvGrpSpPr>
                <p:cNvPr id="114" name="Group 113"/>
                <p:cNvGrpSpPr/>
                <p:nvPr/>
              </p:nvGrpSpPr>
              <p:grpSpPr>
                <a:xfrm>
                  <a:off x="6124169" y="1075600"/>
                  <a:ext cx="914400" cy="914400"/>
                  <a:chOff x="8080678" y="3206641"/>
                  <a:chExt cx="914400" cy="914400"/>
                </a:xfrm>
                <a:solidFill>
                  <a:srgbClr val="FFFF00"/>
                </a:solidFill>
                <a:effectLst/>
              </p:grpSpPr>
              <p:sp>
                <p:nvSpPr>
                  <p:cNvPr id="117" name="Oval 116"/>
                  <p:cNvSpPr/>
                  <p:nvPr/>
                </p:nvSpPr>
                <p:spPr>
                  <a:xfrm>
                    <a:off x="8080678" y="3206641"/>
                    <a:ext cx="914400" cy="9144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90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8" name="Straight Connector 117"/>
                  <p:cNvCxnSpPr>
                    <a:stCxn id="117" idx="2"/>
                    <a:endCxn id="117" idx="6"/>
                  </p:cNvCxnSpPr>
                  <p:nvPr/>
                </p:nvCxnSpPr>
                <p:spPr>
                  <a:xfrm>
                    <a:off x="8080678" y="3663841"/>
                    <a:ext cx="914400" cy="0"/>
                  </a:xfrm>
                  <a:prstGeom prst="line">
                    <a:avLst/>
                  </a:prstGeom>
                  <a:grpFill/>
                  <a:ln w="57150"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/>
                  <p:cNvCxnSpPr>
                    <a:stCxn id="117" idx="0"/>
                    <a:endCxn id="117" idx="4"/>
                  </p:cNvCxnSpPr>
                  <p:nvPr/>
                </p:nvCxnSpPr>
                <p:spPr>
                  <a:xfrm>
                    <a:off x="8537878" y="3206641"/>
                    <a:ext cx="0" cy="914400"/>
                  </a:xfrm>
                  <a:prstGeom prst="line">
                    <a:avLst/>
                  </a:prstGeom>
                  <a:grpFill/>
                  <a:ln w="57150"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5" name="Straight Connector 114"/>
                <p:cNvCxnSpPr>
                  <a:stCxn id="117" idx="0"/>
                  <a:endCxn id="117" idx="4"/>
                </p:cNvCxnSpPr>
                <p:nvPr/>
              </p:nvCxnSpPr>
              <p:spPr>
                <a:xfrm>
                  <a:off x="6581369" y="1075600"/>
                  <a:ext cx="0" cy="9144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7" idx="6"/>
                  <a:endCxn id="117" idx="2"/>
                </p:cNvCxnSpPr>
                <p:nvPr/>
              </p:nvCxnSpPr>
              <p:spPr>
                <a:xfrm flipH="1">
                  <a:off x="6124169" y="1532800"/>
                  <a:ext cx="9144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/>
              <p:cNvGrpSpPr/>
              <p:nvPr/>
            </p:nvGrpSpPr>
            <p:grpSpPr>
              <a:xfrm>
                <a:off x="2438695" y="4022239"/>
                <a:ext cx="137160" cy="137160"/>
                <a:chOff x="2788507" y="5597728"/>
                <a:chExt cx="137160" cy="137160"/>
              </a:xfrm>
            </p:grpSpPr>
            <p:sp>
              <p:nvSpPr>
                <p:cNvPr id="111" name="Oval 110"/>
                <p:cNvSpPr/>
                <p:nvPr/>
              </p:nvSpPr>
              <p:spPr>
                <a:xfrm>
                  <a:off x="2788507" y="5597728"/>
                  <a:ext cx="137160" cy="137160"/>
                </a:xfrm>
                <a:prstGeom prst="ellipse">
                  <a:avLst/>
                </a:prstGeom>
                <a:solidFill>
                  <a:srgbClr val="FF8400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2" name="Straight Connector 111"/>
                <p:cNvCxnSpPr>
                  <a:stCxn id="111" idx="2"/>
                  <a:endCxn id="111" idx="6"/>
                </p:cNvCxnSpPr>
                <p:nvPr/>
              </p:nvCxnSpPr>
              <p:spPr>
                <a:xfrm>
                  <a:off x="2788507" y="5666308"/>
                  <a:ext cx="137160" cy="0"/>
                </a:xfrm>
                <a:prstGeom prst="line">
                  <a:avLst/>
                </a:prstGeom>
                <a:solidFill>
                  <a:srgbClr val="FF8400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>
                  <a:stCxn id="111" idx="0"/>
                  <a:endCxn id="111" idx="4"/>
                </p:cNvCxnSpPr>
                <p:nvPr/>
              </p:nvCxnSpPr>
              <p:spPr>
                <a:xfrm>
                  <a:off x="2857087" y="5597728"/>
                  <a:ext cx="0" cy="137160"/>
                </a:xfrm>
                <a:prstGeom prst="line">
                  <a:avLst/>
                </a:prstGeom>
                <a:solidFill>
                  <a:srgbClr val="FF8400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6" name="Group 125"/>
            <p:cNvGrpSpPr/>
            <p:nvPr/>
          </p:nvGrpSpPr>
          <p:grpSpPr>
            <a:xfrm>
              <a:off x="4618190" y="3670219"/>
              <a:ext cx="4188796" cy="584775"/>
              <a:chOff x="4618190" y="3670219"/>
              <a:chExt cx="4188796" cy="584775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4646106" y="4008144"/>
                <a:ext cx="324460" cy="168954"/>
              </a:xfrm>
              <a:prstGeom prst="rect">
                <a:avLst/>
              </a:prstGeom>
              <a:solidFill>
                <a:schemeClr val="accent6">
                  <a:alpha val="69804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6686950" y="4008144"/>
                <a:ext cx="324460" cy="168954"/>
              </a:xfrm>
              <a:prstGeom prst="rect">
                <a:avLst/>
              </a:prstGeom>
              <a:solidFill>
                <a:srgbClr val="9239F3">
                  <a:alpha val="65098"/>
                </a:srgb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618190" y="3670219"/>
                <a:ext cx="418879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Bounding Box for Map Matching</a:t>
                </a:r>
              </a:p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Approach Lanes          Work Zone Lanes</a:t>
                </a:r>
              </a:p>
            </p:txBody>
          </p:sp>
        </p:grpSp>
      </p:grpSp>
      <p:pic>
        <p:nvPicPr>
          <p:cNvPr id="129" name="Picture 128"/>
          <p:cNvPicPr>
            <a:picLocks noChangeAspect="1"/>
          </p:cNvPicPr>
          <p:nvPr/>
        </p:nvPicPr>
        <p:blipFill rotWithShape="1">
          <a:blip r:embed="rId6"/>
          <a:srcRect t="5067"/>
          <a:stretch/>
        </p:blipFill>
        <p:spPr>
          <a:xfrm>
            <a:off x="451312" y="4240513"/>
            <a:ext cx="2743200" cy="388543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 rotWithShape="1">
          <a:blip r:embed="rId7"/>
          <a:srcRect t="3655"/>
          <a:stretch/>
        </p:blipFill>
        <p:spPr>
          <a:xfrm>
            <a:off x="3590709" y="4161566"/>
            <a:ext cx="2743200" cy="394324"/>
          </a:xfrm>
          <a:prstGeom prst="rect">
            <a:avLst/>
          </a:prstGeom>
        </p:spPr>
      </p:pic>
      <p:grpSp>
        <p:nvGrpSpPr>
          <p:cNvPr id="185" name="Group 184"/>
          <p:cNvGrpSpPr/>
          <p:nvPr/>
        </p:nvGrpSpPr>
        <p:grpSpPr>
          <a:xfrm>
            <a:off x="458933" y="4973561"/>
            <a:ext cx="7629697" cy="1099942"/>
            <a:chOff x="458933" y="4973561"/>
            <a:chExt cx="7629697" cy="1099942"/>
          </a:xfrm>
        </p:grpSpPr>
        <p:grpSp>
          <p:nvGrpSpPr>
            <p:cNvPr id="163" name="Group 162"/>
            <p:cNvGrpSpPr/>
            <p:nvPr/>
          </p:nvGrpSpPr>
          <p:grpSpPr>
            <a:xfrm>
              <a:off x="458933" y="4973561"/>
              <a:ext cx="7629697" cy="1099942"/>
              <a:chOff x="441956" y="3155053"/>
              <a:chExt cx="7629697" cy="1099942"/>
            </a:xfrm>
          </p:grpSpPr>
          <p:sp>
            <p:nvSpPr>
              <p:cNvPr id="181" name="Rectangle 180"/>
              <p:cNvSpPr/>
              <p:nvPr/>
            </p:nvSpPr>
            <p:spPr>
              <a:xfrm>
                <a:off x="441956" y="3155053"/>
                <a:ext cx="7629697" cy="1099942"/>
              </a:xfrm>
              <a:prstGeom prst="rect">
                <a:avLst/>
              </a:prstGeom>
              <a:solidFill>
                <a:srgbClr val="D0CECE">
                  <a:alpha val="69804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Legends for RSZW/LC Mapping</a:t>
                </a: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441956" y="3502779"/>
                <a:ext cx="7629697" cy="229294"/>
              </a:xfrm>
              <a:prstGeom prst="rect">
                <a:avLst/>
              </a:prstGeom>
              <a:noFill/>
            </p:spPr>
            <p:txBody>
              <a:bodyPr wrap="square" tIns="0" rtlCol="0">
                <a:spAutoFit/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Collected GPS Points                 Closed Lane</a:t>
                </a: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2275656" y="3496588"/>
                <a:ext cx="137160" cy="140082"/>
              </a:xfrm>
              <a:prstGeom prst="ellipse">
                <a:avLst/>
              </a:prstGeom>
              <a:solidFill>
                <a:srgbClr val="FF00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4" name="Picture 18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2879" y="3438168"/>
                <a:ext cx="182880" cy="232337"/>
              </a:xfrm>
              <a:prstGeom prst="rect">
                <a:avLst/>
              </a:prstGeom>
            </p:spPr>
          </p:pic>
        </p:grpSp>
        <p:grpSp>
          <p:nvGrpSpPr>
            <p:cNvPr id="164" name="Group 163"/>
            <p:cNvGrpSpPr/>
            <p:nvPr/>
          </p:nvGrpSpPr>
          <p:grpSpPr>
            <a:xfrm>
              <a:off x="476250" y="5491268"/>
              <a:ext cx="3665220" cy="523220"/>
              <a:chOff x="434335" y="3672760"/>
              <a:chExt cx="3686348" cy="523220"/>
            </a:xfrm>
          </p:grpSpPr>
          <p:sp>
            <p:nvSpPr>
              <p:cNvPr id="169" name="Rectangle 168"/>
              <p:cNvSpPr/>
              <p:nvPr/>
            </p:nvSpPr>
            <p:spPr>
              <a:xfrm>
                <a:off x="434335" y="3672760"/>
                <a:ext cx="368634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Constructed Map points for:</a:t>
                </a:r>
              </a:p>
              <a:p>
                <a:pPr>
                  <a:tabLst>
                    <a:tab pos="457200" algn="l"/>
                  </a:tabLst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Approach Lanes        Work Zone Lanes</a:t>
                </a:r>
              </a:p>
            </p:txBody>
          </p:sp>
          <p:grpSp>
            <p:nvGrpSpPr>
              <p:cNvPr id="170" name="Group 169"/>
              <p:cNvGrpSpPr/>
              <p:nvPr/>
            </p:nvGrpSpPr>
            <p:grpSpPr>
              <a:xfrm>
                <a:off x="576366" y="3986933"/>
                <a:ext cx="137160" cy="137160"/>
                <a:chOff x="5908269" y="796200"/>
                <a:chExt cx="914400" cy="914400"/>
              </a:xfrm>
            </p:grpSpPr>
            <p:grpSp>
              <p:nvGrpSpPr>
                <p:cNvPr id="175" name="Group 174"/>
                <p:cNvGrpSpPr/>
                <p:nvPr/>
              </p:nvGrpSpPr>
              <p:grpSpPr>
                <a:xfrm>
                  <a:off x="5908269" y="796200"/>
                  <a:ext cx="914400" cy="914400"/>
                  <a:chOff x="7864778" y="2927241"/>
                  <a:chExt cx="914400" cy="914400"/>
                </a:xfrm>
                <a:solidFill>
                  <a:srgbClr val="FFFF00"/>
                </a:solidFill>
                <a:effectLst/>
              </p:grpSpPr>
              <p:sp>
                <p:nvSpPr>
                  <p:cNvPr id="178" name="Oval 177"/>
                  <p:cNvSpPr/>
                  <p:nvPr/>
                </p:nvSpPr>
                <p:spPr>
                  <a:xfrm>
                    <a:off x="7864778" y="2927241"/>
                    <a:ext cx="914400" cy="9144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90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79" name="Straight Connector 178"/>
                  <p:cNvCxnSpPr>
                    <a:stCxn id="178" idx="2"/>
                    <a:endCxn id="178" idx="6"/>
                  </p:cNvCxnSpPr>
                  <p:nvPr/>
                </p:nvCxnSpPr>
                <p:spPr>
                  <a:xfrm>
                    <a:off x="7864778" y="3384441"/>
                    <a:ext cx="914400" cy="0"/>
                  </a:xfrm>
                  <a:prstGeom prst="line">
                    <a:avLst/>
                  </a:prstGeom>
                  <a:grpFill/>
                  <a:ln w="57150"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/>
                  <p:cNvCxnSpPr>
                    <a:stCxn id="178" idx="0"/>
                    <a:endCxn id="178" idx="4"/>
                  </p:cNvCxnSpPr>
                  <p:nvPr/>
                </p:nvCxnSpPr>
                <p:spPr>
                  <a:xfrm>
                    <a:off x="8321978" y="2927241"/>
                    <a:ext cx="0" cy="914400"/>
                  </a:xfrm>
                  <a:prstGeom prst="line">
                    <a:avLst/>
                  </a:prstGeom>
                  <a:grpFill/>
                  <a:ln w="57150"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6" name="Straight Connector 175"/>
                <p:cNvCxnSpPr>
                  <a:stCxn id="178" idx="0"/>
                  <a:endCxn id="178" idx="4"/>
                </p:cNvCxnSpPr>
                <p:nvPr/>
              </p:nvCxnSpPr>
              <p:spPr>
                <a:xfrm>
                  <a:off x="6365469" y="796200"/>
                  <a:ext cx="0" cy="9144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>
                  <a:stCxn id="178" idx="6"/>
                  <a:endCxn id="178" idx="2"/>
                </p:cNvCxnSpPr>
                <p:nvPr/>
              </p:nvCxnSpPr>
              <p:spPr>
                <a:xfrm flipH="1">
                  <a:off x="5908269" y="1253400"/>
                  <a:ext cx="9144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Group 170"/>
              <p:cNvGrpSpPr/>
              <p:nvPr/>
            </p:nvGrpSpPr>
            <p:grpSpPr>
              <a:xfrm>
                <a:off x="2279967" y="3973344"/>
                <a:ext cx="137160" cy="137160"/>
                <a:chOff x="2629779" y="5548833"/>
                <a:chExt cx="137160" cy="137160"/>
              </a:xfrm>
            </p:grpSpPr>
            <p:sp>
              <p:nvSpPr>
                <p:cNvPr id="172" name="Oval 171"/>
                <p:cNvSpPr/>
                <p:nvPr/>
              </p:nvSpPr>
              <p:spPr>
                <a:xfrm>
                  <a:off x="2629779" y="5548833"/>
                  <a:ext cx="137160" cy="137160"/>
                </a:xfrm>
                <a:prstGeom prst="ellipse">
                  <a:avLst/>
                </a:prstGeom>
                <a:solidFill>
                  <a:srgbClr val="FF8400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3" name="Straight Connector 172"/>
                <p:cNvCxnSpPr>
                  <a:stCxn id="172" idx="2"/>
                  <a:endCxn id="172" idx="6"/>
                </p:cNvCxnSpPr>
                <p:nvPr/>
              </p:nvCxnSpPr>
              <p:spPr>
                <a:xfrm>
                  <a:off x="2629779" y="5617413"/>
                  <a:ext cx="137160" cy="0"/>
                </a:xfrm>
                <a:prstGeom prst="line">
                  <a:avLst/>
                </a:prstGeom>
                <a:solidFill>
                  <a:srgbClr val="FF8400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>
                  <a:stCxn id="172" idx="0"/>
                  <a:endCxn id="172" idx="4"/>
                </p:cNvCxnSpPr>
                <p:nvPr/>
              </p:nvCxnSpPr>
              <p:spPr>
                <a:xfrm>
                  <a:off x="2698359" y="5548833"/>
                  <a:ext cx="0" cy="137160"/>
                </a:xfrm>
                <a:prstGeom prst="line">
                  <a:avLst/>
                </a:prstGeom>
                <a:solidFill>
                  <a:srgbClr val="FF8400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5" name="Group 164"/>
            <p:cNvGrpSpPr/>
            <p:nvPr/>
          </p:nvGrpSpPr>
          <p:grpSpPr>
            <a:xfrm>
              <a:off x="4376661" y="5481107"/>
              <a:ext cx="3711969" cy="523220"/>
              <a:chOff x="4301536" y="3662599"/>
              <a:chExt cx="3870643" cy="52322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4301536" y="3950994"/>
                <a:ext cx="324460" cy="168954"/>
              </a:xfrm>
              <a:prstGeom prst="rect">
                <a:avLst/>
              </a:prstGeom>
              <a:solidFill>
                <a:schemeClr val="accent6">
                  <a:alpha val="69804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6180220" y="3950994"/>
                <a:ext cx="324460" cy="168954"/>
              </a:xfrm>
              <a:prstGeom prst="rect">
                <a:avLst/>
              </a:prstGeom>
              <a:solidFill>
                <a:srgbClr val="9239F3">
                  <a:alpha val="65098"/>
                </a:srgb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4318446" y="3662599"/>
                <a:ext cx="385373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Bounding Boxes for Map Matching:</a:t>
                </a:r>
              </a:p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Approach Lanes           Work Zone Lanes</a:t>
                </a:r>
              </a:p>
            </p:txBody>
          </p:sp>
        </p:grpSp>
      </p:grpSp>
      <p:pic>
        <p:nvPicPr>
          <p:cNvPr id="186" name="Picture 1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654" y="6138114"/>
            <a:ext cx="2743200" cy="42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02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34080" y="329372"/>
            <a:ext cx="7629697" cy="1099942"/>
          </a:xfrm>
          <a:prstGeom prst="rect">
            <a:avLst/>
          </a:prstGeom>
          <a:solidFill>
            <a:srgbClr val="D0CECE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Legends for RSZW/LC Mapping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34080" y="677098"/>
            <a:ext cx="7629697" cy="229294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Collected GPS Points                 Closed Lane</a:t>
            </a:r>
          </a:p>
        </p:txBody>
      </p:sp>
      <p:sp>
        <p:nvSpPr>
          <p:cNvPr id="25" name="Oval 24"/>
          <p:cNvSpPr/>
          <p:nvPr/>
        </p:nvSpPr>
        <p:spPr>
          <a:xfrm>
            <a:off x="1967780" y="670907"/>
            <a:ext cx="137160" cy="140082"/>
          </a:xfrm>
          <a:prstGeom prst="ellipse">
            <a:avLst/>
          </a:prstGeom>
          <a:solidFill>
            <a:srgbClr val="FF00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03" y="612487"/>
            <a:ext cx="182880" cy="23233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51397" y="847079"/>
            <a:ext cx="3665220" cy="523220"/>
            <a:chOff x="434335" y="3672760"/>
            <a:chExt cx="3686348" cy="523220"/>
          </a:xfrm>
        </p:grpSpPr>
        <p:sp>
          <p:nvSpPr>
            <p:cNvPr id="11" name="Rectangle 10"/>
            <p:cNvSpPr/>
            <p:nvPr/>
          </p:nvSpPr>
          <p:spPr>
            <a:xfrm>
              <a:off x="434335" y="3672760"/>
              <a:ext cx="368634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Constructed Map points for:</a:t>
              </a:r>
            </a:p>
            <a:p>
              <a:pPr>
                <a:tabLst>
                  <a:tab pos="457200" algn="l"/>
                </a:tabLst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    Approach Lanes        Work Zone Lanes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76366" y="3986933"/>
              <a:ext cx="137160" cy="137160"/>
              <a:chOff x="5908269" y="796200"/>
              <a:chExt cx="914400" cy="91440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5908269" y="796200"/>
                <a:ext cx="914400" cy="914400"/>
                <a:chOff x="7864778" y="2927241"/>
                <a:chExt cx="914400" cy="914400"/>
              </a:xfrm>
              <a:solidFill>
                <a:srgbClr val="FFFF00"/>
              </a:solidFill>
              <a:effectLst/>
            </p:grpSpPr>
            <p:sp>
              <p:nvSpPr>
                <p:cNvPr id="20" name="Oval 19"/>
                <p:cNvSpPr/>
                <p:nvPr/>
              </p:nvSpPr>
              <p:spPr>
                <a:xfrm>
                  <a:off x="7864778" y="2927241"/>
                  <a:ext cx="914400" cy="914400"/>
                </a:xfrm>
                <a:prstGeom prst="ellipse">
                  <a:avLst/>
                </a:prstGeom>
                <a:solidFill>
                  <a:srgbClr val="FFFF00"/>
                </a:solidFill>
                <a:ln w="190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Straight Connector 20"/>
                <p:cNvCxnSpPr>
                  <a:stCxn id="20" idx="2"/>
                  <a:endCxn id="20" idx="6"/>
                </p:cNvCxnSpPr>
                <p:nvPr/>
              </p:nvCxnSpPr>
              <p:spPr>
                <a:xfrm>
                  <a:off x="7864778" y="3384441"/>
                  <a:ext cx="914400" cy="0"/>
                </a:xfrm>
                <a:prstGeom prst="line">
                  <a:avLst/>
                </a:prstGeom>
                <a:grpFill/>
                <a:ln w="5715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>
                  <a:stCxn id="20" idx="0"/>
                  <a:endCxn id="20" idx="4"/>
                </p:cNvCxnSpPr>
                <p:nvPr/>
              </p:nvCxnSpPr>
              <p:spPr>
                <a:xfrm>
                  <a:off x="8321978" y="2927241"/>
                  <a:ext cx="0" cy="914400"/>
                </a:xfrm>
                <a:prstGeom prst="line">
                  <a:avLst/>
                </a:prstGeom>
                <a:grpFill/>
                <a:ln w="5715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Connector 17"/>
              <p:cNvCxnSpPr>
                <a:stCxn id="20" idx="0"/>
                <a:endCxn id="20" idx="4"/>
              </p:cNvCxnSpPr>
              <p:nvPr/>
            </p:nvCxnSpPr>
            <p:spPr>
              <a:xfrm>
                <a:off x="6365469" y="796200"/>
                <a:ext cx="0" cy="914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20" idx="6"/>
                <a:endCxn id="20" idx="2"/>
              </p:cNvCxnSpPr>
              <p:nvPr/>
            </p:nvCxnSpPr>
            <p:spPr>
              <a:xfrm flipH="1">
                <a:off x="5908269" y="1253400"/>
                <a:ext cx="9144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2279967" y="3973344"/>
              <a:ext cx="137160" cy="137160"/>
              <a:chOff x="2629779" y="5548833"/>
              <a:chExt cx="137160" cy="13716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2629779" y="5548833"/>
                <a:ext cx="137160" cy="137160"/>
              </a:xfrm>
              <a:prstGeom prst="ellipse">
                <a:avLst/>
              </a:prstGeom>
              <a:solidFill>
                <a:srgbClr val="FF840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/>
              <p:cNvCxnSpPr>
                <a:stCxn id="14" idx="2"/>
                <a:endCxn id="14" idx="6"/>
              </p:cNvCxnSpPr>
              <p:nvPr/>
            </p:nvCxnSpPr>
            <p:spPr>
              <a:xfrm>
                <a:off x="2629779" y="5617413"/>
                <a:ext cx="137160" cy="0"/>
              </a:xfrm>
              <a:prstGeom prst="line">
                <a:avLst/>
              </a:prstGeom>
              <a:solidFill>
                <a:srgbClr val="FF8400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4" idx="0"/>
                <a:endCxn id="14" idx="4"/>
              </p:cNvCxnSpPr>
              <p:nvPr/>
            </p:nvCxnSpPr>
            <p:spPr>
              <a:xfrm>
                <a:off x="2698359" y="5548833"/>
                <a:ext cx="0" cy="137160"/>
              </a:xfrm>
              <a:prstGeom prst="line">
                <a:avLst/>
              </a:prstGeom>
              <a:solidFill>
                <a:srgbClr val="FF8400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Rectangle 7"/>
          <p:cNvSpPr/>
          <p:nvPr/>
        </p:nvSpPr>
        <p:spPr>
          <a:xfrm>
            <a:off x="4051808" y="1125313"/>
            <a:ext cx="311159" cy="168954"/>
          </a:xfrm>
          <a:prstGeom prst="rect">
            <a:avLst/>
          </a:prstGeom>
          <a:solidFill>
            <a:schemeClr val="accent6">
              <a:alpha val="69804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53477" y="1125313"/>
            <a:ext cx="311159" cy="168954"/>
          </a:xfrm>
          <a:prstGeom prst="rect">
            <a:avLst/>
          </a:prstGeom>
          <a:solidFill>
            <a:srgbClr val="9239F3">
              <a:alpha val="6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51808" y="847463"/>
            <a:ext cx="36957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Bounding Boxes for Map Matching: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Approach Lanes           Work Zone Lanes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34080" y="2146995"/>
            <a:ext cx="5539615" cy="633984"/>
            <a:chOff x="507617" y="4041648"/>
            <a:chExt cx="5539615" cy="633984"/>
          </a:xfrm>
        </p:grpSpPr>
        <p:sp>
          <p:nvSpPr>
            <p:cNvPr id="50" name="Rectangle 49"/>
            <p:cNvSpPr/>
            <p:nvPr/>
          </p:nvSpPr>
          <p:spPr>
            <a:xfrm>
              <a:off x="507617" y="4041648"/>
              <a:ext cx="5539615" cy="6339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80769" y="4173375"/>
              <a:ext cx="137160" cy="140082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4673" y="4155087"/>
              <a:ext cx="5472559" cy="229294"/>
            </a:xfrm>
            <a:prstGeom prst="rect">
              <a:avLst/>
            </a:prstGeom>
            <a:noFill/>
          </p:spPr>
          <p:txBody>
            <a:bodyPr wrap="square" tIns="0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 - Vehicle Path      - Approach Lane     - WZ Lane      - Closed Lane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443" y="4127247"/>
              <a:ext cx="182880" cy="232337"/>
            </a:xfrm>
            <a:prstGeom prst="rect">
              <a:avLst/>
            </a:prstGeom>
          </p:spPr>
        </p:pic>
        <p:grpSp>
          <p:nvGrpSpPr>
            <p:cNvPr id="35" name="Group 34"/>
            <p:cNvGrpSpPr/>
            <p:nvPr/>
          </p:nvGrpSpPr>
          <p:grpSpPr>
            <a:xfrm>
              <a:off x="1970445" y="4183682"/>
              <a:ext cx="136374" cy="137160"/>
              <a:chOff x="5908269" y="796200"/>
              <a:chExt cx="914400" cy="914400"/>
            </a:xfrm>
            <a:solidFill>
              <a:srgbClr val="FFFF00"/>
            </a:solidFill>
          </p:grpSpPr>
          <p:grpSp>
            <p:nvGrpSpPr>
              <p:cNvPr id="40" name="Group 39"/>
              <p:cNvGrpSpPr/>
              <p:nvPr/>
            </p:nvGrpSpPr>
            <p:grpSpPr>
              <a:xfrm>
                <a:off x="5908269" y="796200"/>
                <a:ext cx="914400" cy="914400"/>
                <a:chOff x="7864778" y="2927241"/>
                <a:chExt cx="914400" cy="914400"/>
              </a:xfrm>
              <a:grpFill/>
              <a:effectLst/>
            </p:grpSpPr>
            <p:sp>
              <p:nvSpPr>
                <p:cNvPr id="43" name="Oval 42"/>
                <p:cNvSpPr/>
                <p:nvPr/>
              </p:nvSpPr>
              <p:spPr>
                <a:xfrm>
                  <a:off x="7864778" y="2927241"/>
                  <a:ext cx="914400" cy="914400"/>
                </a:xfrm>
                <a:prstGeom prst="ellipse">
                  <a:avLst/>
                </a:prstGeom>
                <a:grpFill/>
                <a:ln w="190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4" name="Straight Connector 43"/>
                <p:cNvCxnSpPr>
                  <a:stCxn id="43" idx="2"/>
                  <a:endCxn id="43" idx="6"/>
                </p:cNvCxnSpPr>
                <p:nvPr/>
              </p:nvCxnSpPr>
              <p:spPr>
                <a:xfrm>
                  <a:off x="7864778" y="3384441"/>
                  <a:ext cx="914400" cy="0"/>
                </a:xfrm>
                <a:prstGeom prst="line">
                  <a:avLst/>
                </a:prstGeom>
                <a:grpFill/>
                <a:ln w="5715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>
                  <a:stCxn id="43" idx="0"/>
                  <a:endCxn id="43" idx="4"/>
                </p:cNvCxnSpPr>
                <p:nvPr/>
              </p:nvCxnSpPr>
              <p:spPr>
                <a:xfrm>
                  <a:off x="8321978" y="2927241"/>
                  <a:ext cx="0" cy="914400"/>
                </a:xfrm>
                <a:prstGeom prst="line">
                  <a:avLst/>
                </a:prstGeom>
                <a:grpFill/>
                <a:ln w="5715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" name="Straight Connector 40"/>
              <p:cNvCxnSpPr>
                <a:stCxn id="43" idx="0"/>
                <a:endCxn id="43" idx="4"/>
              </p:cNvCxnSpPr>
              <p:nvPr/>
            </p:nvCxnSpPr>
            <p:spPr>
              <a:xfrm>
                <a:off x="6365469" y="796200"/>
                <a:ext cx="0" cy="9144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3" idx="6"/>
                <a:endCxn id="43" idx="2"/>
              </p:cNvCxnSpPr>
              <p:nvPr/>
            </p:nvCxnSpPr>
            <p:spPr>
              <a:xfrm flipH="1">
                <a:off x="5908269" y="1253400"/>
                <a:ext cx="914400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>
              <a:off x="3523677" y="4183213"/>
              <a:ext cx="136374" cy="137160"/>
              <a:chOff x="2629779" y="5548833"/>
              <a:chExt cx="137160" cy="13716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2629779" y="5548833"/>
                <a:ext cx="137160" cy="137160"/>
              </a:xfrm>
              <a:prstGeom prst="ellipse">
                <a:avLst/>
              </a:prstGeom>
              <a:solidFill>
                <a:srgbClr val="FF840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/>
              <p:cNvCxnSpPr>
                <a:stCxn id="37" idx="2"/>
                <a:endCxn id="37" idx="6"/>
              </p:cNvCxnSpPr>
              <p:nvPr/>
            </p:nvCxnSpPr>
            <p:spPr>
              <a:xfrm>
                <a:off x="2629779" y="5617413"/>
                <a:ext cx="137160" cy="0"/>
              </a:xfrm>
              <a:prstGeom prst="line">
                <a:avLst/>
              </a:prstGeom>
              <a:solidFill>
                <a:srgbClr val="FF8400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37" idx="0"/>
                <a:endCxn id="37" idx="4"/>
              </p:cNvCxnSpPr>
              <p:nvPr/>
            </p:nvCxnSpPr>
            <p:spPr>
              <a:xfrm>
                <a:off x="2698359" y="5548833"/>
                <a:ext cx="0" cy="137160"/>
              </a:xfrm>
              <a:prstGeom prst="line">
                <a:avLst/>
              </a:prstGeom>
              <a:solidFill>
                <a:srgbClr val="FF8400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/>
            <p:cNvSpPr/>
            <p:nvPr/>
          </p:nvSpPr>
          <p:spPr>
            <a:xfrm>
              <a:off x="2959572" y="4412221"/>
              <a:ext cx="311159" cy="168954"/>
            </a:xfrm>
            <a:prstGeom prst="rect">
              <a:avLst/>
            </a:prstGeom>
            <a:solidFill>
              <a:schemeClr val="accent6">
                <a:alpha val="69804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07617" y="4393447"/>
              <a:ext cx="5539615" cy="229294"/>
            </a:xfrm>
            <a:prstGeom prst="rect">
              <a:avLst/>
            </a:prstGeom>
            <a:noFill/>
          </p:spPr>
          <p:txBody>
            <a:bodyPr wrap="square" tIns="0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Map Matching Bounding Box         - Approach Lane          - WZ Lane 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744459" y="4406125"/>
              <a:ext cx="311159" cy="168954"/>
            </a:xfrm>
            <a:prstGeom prst="rect">
              <a:avLst/>
            </a:prstGeom>
            <a:solidFill>
              <a:srgbClr val="9239F3">
                <a:alpha val="65098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57" y="1612471"/>
            <a:ext cx="2743200" cy="31675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991" y="1629748"/>
            <a:ext cx="2743200" cy="31675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6E42A5E-B305-46B4-95DB-C390A734685A}"/>
              </a:ext>
            </a:extLst>
          </p:cNvPr>
          <p:cNvGrpSpPr/>
          <p:nvPr/>
        </p:nvGrpSpPr>
        <p:grpSpPr>
          <a:xfrm>
            <a:off x="239933" y="4650505"/>
            <a:ext cx="6840581" cy="1166999"/>
            <a:chOff x="239933" y="4650505"/>
            <a:chExt cx="6840581" cy="116699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E63C31B-BB53-4524-935E-1EC2840673E8}"/>
                </a:ext>
              </a:extLst>
            </p:cNvPr>
            <p:cNvGrpSpPr/>
            <p:nvPr/>
          </p:nvGrpSpPr>
          <p:grpSpPr>
            <a:xfrm>
              <a:off x="239933" y="4690110"/>
              <a:ext cx="6840581" cy="807440"/>
              <a:chOff x="239933" y="4690110"/>
              <a:chExt cx="6840581" cy="807440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2810EEA-ACE0-497C-84CF-0632535592B4}"/>
                  </a:ext>
                </a:extLst>
              </p:cNvPr>
              <p:cNvSpPr/>
              <p:nvPr/>
            </p:nvSpPr>
            <p:spPr>
              <a:xfrm>
                <a:off x="322895" y="4690110"/>
                <a:ext cx="6685809" cy="80744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9DD9C6BC-BD6A-4BAC-A1C5-4DDF8AD69B31}"/>
                  </a:ext>
                </a:extLst>
              </p:cNvPr>
              <p:cNvSpPr/>
              <p:nvPr/>
            </p:nvSpPr>
            <p:spPr>
              <a:xfrm>
                <a:off x="396047" y="4952876"/>
                <a:ext cx="137160" cy="140082"/>
              </a:xfrm>
              <a:prstGeom prst="ellipse">
                <a:avLst/>
              </a:prstGeom>
              <a:solidFill>
                <a:srgbClr val="FF00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419BADD-704C-4543-8D57-307DA58415AE}"/>
                  </a:ext>
                </a:extLst>
              </p:cNvPr>
              <p:cNvSpPr txBox="1"/>
              <p:nvPr/>
            </p:nvSpPr>
            <p:spPr>
              <a:xfrm>
                <a:off x="378800" y="4945739"/>
                <a:ext cx="6701714" cy="229294"/>
              </a:xfrm>
              <a:prstGeom prst="rect">
                <a:avLst/>
              </a:prstGeom>
              <a:noFill/>
            </p:spPr>
            <p:txBody>
              <a:bodyPr wrap="square" tIns="0" rtlCol="0"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Vehicle Path Data       Approach Lane Node       WZ Lane Node        Closed Lane</a:t>
                </a:r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5BD97AB0-7746-4EF1-980E-E45CC6B9A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8718" y="4906748"/>
                <a:ext cx="182880" cy="232337"/>
              </a:xfrm>
              <a:prstGeom prst="rect">
                <a:avLst/>
              </a:prstGeom>
            </p:spPr>
          </p:pic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92076092-0BA5-49F0-B5DC-DCF011A9CA42}"/>
                  </a:ext>
                </a:extLst>
              </p:cNvPr>
              <p:cNvGrpSpPr/>
              <p:nvPr/>
            </p:nvGrpSpPr>
            <p:grpSpPr>
              <a:xfrm>
                <a:off x="2187165" y="4963183"/>
                <a:ext cx="136374" cy="137160"/>
                <a:chOff x="5908269" y="796200"/>
                <a:chExt cx="914400" cy="914400"/>
              </a:xfrm>
              <a:solidFill>
                <a:srgbClr val="FFFF00"/>
              </a:solidFill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DE9977E3-E57D-4075-B1E2-6FEE4E14CDD5}"/>
                    </a:ext>
                  </a:extLst>
                </p:cNvPr>
                <p:cNvGrpSpPr/>
                <p:nvPr/>
              </p:nvGrpSpPr>
              <p:grpSpPr>
                <a:xfrm>
                  <a:off x="5908269" y="796200"/>
                  <a:ext cx="914400" cy="914400"/>
                  <a:chOff x="7864778" y="2927241"/>
                  <a:chExt cx="914400" cy="914400"/>
                </a:xfrm>
                <a:grpFill/>
                <a:effectLst/>
              </p:grpSpPr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21DE92CC-2642-4E21-8DC1-797A4A88D5B0}"/>
                      </a:ext>
                    </a:extLst>
                  </p:cNvPr>
                  <p:cNvSpPr/>
                  <p:nvPr/>
                </p:nvSpPr>
                <p:spPr>
                  <a:xfrm>
                    <a:off x="7864778" y="2927241"/>
                    <a:ext cx="914400" cy="914400"/>
                  </a:xfrm>
                  <a:prstGeom prst="ellipse">
                    <a:avLst/>
                  </a:prstGeom>
                  <a:grpFill/>
                  <a:ln w="190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FCBF0E3B-CDAB-4214-9E0F-8FE72F54D2FC}"/>
                      </a:ext>
                    </a:extLst>
                  </p:cNvPr>
                  <p:cNvCxnSpPr>
                    <a:stCxn id="76" idx="2"/>
                    <a:endCxn id="76" idx="6"/>
                  </p:cNvCxnSpPr>
                  <p:nvPr/>
                </p:nvCxnSpPr>
                <p:spPr>
                  <a:xfrm>
                    <a:off x="7864778" y="3384441"/>
                    <a:ext cx="914400" cy="0"/>
                  </a:xfrm>
                  <a:prstGeom prst="line">
                    <a:avLst/>
                  </a:prstGeom>
                  <a:grpFill/>
                  <a:ln w="57150"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CCF41769-12C2-4E95-AD44-0CD2C3BF373D}"/>
                      </a:ext>
                    </a:extLst>
                  </p:cNvPr>
                  <p:cNvCxnSpPr>
                    <a:stCxn id="76" idx="0"/>
                    <a:endCxn id="76" idx="4"/>
                  </p:cNvCxnSpPr>
                  <p:nvPr/>
                </p:nvCxnSpPr>
                <p:spPr>
                  <a:xfrm>
                    <a:off x="8321978" y="2927241"/>
                    <a:ext cx="0" cy="914400"/>
                  </a:xfrm>
                  <a:prstGeom prst="line">
                    <a:avLst/>
                  </a:prstGeom>
                  <a:grpFill/>
                  <a:ln w="57150"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7490B11-9532-4AC9-BE2A-79F58843629A}"/>
                    </a:ext>
                  </a:extLst>
                </p:cNvPr>
                <p:cNvCxnSpPr>
                  <a:stCxn id="76" idx="0"/>
                  <a:endCxn id="76" idx="4"/>
                </p:cNvCxnSpPr>
                <p:nvPr/>
              </p:nvCxnSpPr>
              <p:spPr>
                <a:xfrm>
                  <a:off x="6365469" y="796200"/>
                  <a:ext cx="0" cy="914400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C6EF711C-7790-42EE-94B0-45CDC573297A}"/>
                    </a:ext>
                  </a:extLst>
                </p:cNvPr>
                <p:cNvCxnSpPr>
                  <a:stCxn id="76" idx="6"/>
                  <a:endCxn id="76" idx="2"/>
                </p:cNvCxnSpPr>
                <p:nvPr/>
              </p:nvCxnSpPr>
              <p:spPr>
                <a:xfrm flipH="1">
                  <a:off x="5908269" y="1253400"/>
                  <a:ext cx="914400" cy="0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5CFF7D1-20DB-420A-A110-FE95D588BDD8}"/>
                  </a:ext>
                </a:extLst>
              </p:cNvPr>
              <p:cNvSpPr/>
              <p:nvPr/>
            </p:nvSpPr>
            <p:spPr>
              <a:xfrm>
                <a:off x="389951" y="5238031"/>
                <a:ext cx="311159" cy="168954"/>
              </a:xfrm>
              <a:prstGeom prst="rect">
                <a:avLst/>
              </a:prstGeom>
              <a:solidFill>
                <a:schemeClr val="accent6">
                  <a:alpha val="69804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214552D-9772-4462-83FA-67D4D812EEFC}"/>
                  </a:ext>
                </a:extLst>
              </p:cNvPr>
              <p:cNvSpPr txBox="1"/>
              <p:nvPr/>
            </p:nvSpPr>
            <p:spPr>
              <a:xfrm>
                <a:off x="239933" y="5227611"/>
                <a:ext cx="6768771" cy="229294"/>
              </a:xfrm>
              <a:prstGeom prst="rect">
                <a:avLst/>
              </a:prstGeom>
              <a:noFill/>
            </p:spPr>
            <p:txBody>
              <a:bodyPr wrap="square" tIns="0" rtlCol="0">
                <a:spAutoFit/>
              </a:bodyPr>
              <a:lstStyle/>
              <a:p>
                <a:pPr lvl="1">
                  <a:lnSpc>
                    <a:spcPct val="85000"/>
                  </a:lnSpc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Mapped Approach Lane           Mapped WZ Lane        Workers Present 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964487D-880B-40E2-A49D-C36412DE9A68}"/>
                  </a:ext>
                </a:extLst>
              </p:cNvPr>
              <p:cNvSpPr/>
              <p:nvPr/>
            </p:nvSpPr>
            <p:spPr>
              <a:xfrm>
                <a:off x="2775591" y="5228055"/>
                <a:ext cx="311159" cy="168954"/>
              </a:xfrm>
              <a:prstGeom prst="rect">
                <a:avLst/>
              </a:prstGeom>
              <a:solidFill>
                <a:srgbClr val="9239F3">
                  <a:alpha val="65098"/>
                </a:srgb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8FCF506F-FAFA-4B86-9B8C-6E1AEE7068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0937" y="5166184"/>
                <a:ext cx="316557" cy="312648"/>
              </a:xfrm>
              <a:prstGeom prst="rect">
                <a:avLst/>
              </a:prstGeom>
            </p:spPr>
          </p:pic>
        </p:grpSp>
        <p:pic>
          <p:nvPicPr>
            <p:cNvPr id="63" name="Picture 62" descr="A picture containing clipart&#10;&#10;Description generated with high confidence">
              <a:extLst>
                <a:ext uri="{FF2B5EF4-FFF2-40B4-BE49-F238E27FC236}">
                  <a16:creationId xmlns:a16="http://schemas.microsoft.com/office/drawing/2014/main" id="{DA8580E7-1487-4A56-B771-4ACC9BE24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2011" y="4950092"/>
              <a:ext cx="137160" cy="137160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CB458CE-0C99-4A26-BC1E-38BAAFFCA626}"/>
                </a:ext>
              </a:extLst>
            </p:cNvPr>
            <p:cNvGrpSpPr/>
            <p:nvPr/>
          </p:nvGrpSpPr>
          <p:grpSpPr>
            <a:xfrm>
              <a:off x="947336" y="5515045"/>
              <a:ext cx="5464977" cy="302459"/>
              <a:chOff x="916856" y="5576005"/>
              <a:chExt cx="5464977" cy="338287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7DCD2C7E-AC17-4985-B2DA-BD15DE1AD3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1684" y="5576005"/>
                <a:ext cx="190476" cy="304762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FFCC902B-3A32-48C4-9069-3517A90AF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7254" y="5589509"/>
                <a:ext cx="190476" cy="304762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172F053-57C0-4CD1-91CA-90193A7BE9C6}"/>
                  </a:ext>
                </a:extLst>
              </p:cNvPr>
              <p:cNvSpPr/>
              <p:nvPr/>
            </p:nvSpPr>
            <p:spPr>
              <a:xfrm>
                <a:off x="2945636" y="5576005"/>
                <a:ext cx="16482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Lane Closed Point</a:t>
                </a:r>
                <a:endParaRPr lang="en-US" sz="1400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23FB275-2764-4002-88D9-8E51735EFCF0}"/>
                  </a:ext>
                </a:extLst>
              </p:cNvPr>
              <p:cNvSpPr/>
              <p:nvPr/>
            </p:nvSpPr>
            <p:spPr>
              <a:xfrm>
                <a:off x="4853851" y="5589509"/>
                <a:ext cx="1527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Lane Open Point</a:t>
                </a:r>
                <a:endParaRPr lang="en-US" sz="1400" dirty="0"/>
              </a:p>
            </p:txBody>
          </p:sp>
          <p:pic>
            <p:nvPicPr>
              <p:cNvPr id="60" name="Picture 59" descr="A star in the background&#10;&#10;Description generated with high confidence">
                <a:extLst>
                  <a:ext uri="{FF2B5EF4-FFF2-40B4-BE49-F238E27FC236}">
                    <a16:creationId xmlns:a16="http://schemas.microsoft.com/office/drawing/2014/main" id="{2F22DCFD-F403-478B-ABDD-480B6854A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856" y="5584133"/>
                <a:ext cx="190476" cy="330159"/>
              </a:xfrm>
              <a:prstGeom prst="rect">
                <a:avLst/>
              </a:prstGeom>
            </p:spPr>
          </p:pic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4332661-8987-4809-9668-93CEDD6C0ADA}"/>
                  </a:ext>
                </a:extLst>
              </p:cNvPr>
              <p:cNvSpPr/>
              <p:nvPr/>
            </p:nvSpPr>
            <p:spPr>
              <a:xfrm>
                <a:off x="1124392" y="5584350"/>
                <a:ext cx="14686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Reference Point</a:t>
                </a:r>
                <a:endParaRPr lang="en-US" sz="1400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18DA70-7821-41BB-83F9-F7ED314A4416}"/>
                </a:ext>
              </a:extLst>
            </p:cNvPr>
            <p:cNvSpPr txBox="1"/>
            <p:nvPr/>
          </p:nvSpPr>
          <p:spPr>
            <a:xfrm>
              <a:off x="3147424" y="4650505"/>
              <a:ext cx="958019" cy="276999"/>
            </a:xfrm>
            <a:prstGeom prst="rect">
              <a:avLst/>
            </a:prstGeom>
            <a:noFill/>
          </p:spPr>
          <p:txBody>
            <a:bodyPr wrap="none" tIns="0" bIns="0" rtlCol="0"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</a:rPr>
                <a:t>Legends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69358E6-1875-4AD4-BFAA-1E17769E6C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5627" y="3322973"/>
            <a:ext cx="4134401" cy="79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29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122567" y="1803000"/>
            <a:ext cx="1943100" cy="1943100"/>
            <a:chOff x="6082068" y="1927462"/>
            <a:chExt cx="1943100" cy="1943100"/>
          </a:xfrm>
          <a:scene3d>
            <a:camera prst="orthographicFront">
              <a:rot lat="3000000" lon="0" rev="0"/>
            </a:camera>
            <a:lightRig rig="threePt" dir="t"/>
          </a:scene3d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2068" y="1927462"/>
              <a:ext cx="1943100" cy="1943100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6264322" y="2797791"/>
              <a:ext cx="274320" cy="27432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7549486" y="2800065"/>
              <a:ext cx="274320" cy="27432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7586" b="8643"/>
          <a:stretch/>
        </p:blipFill>
        <p:spPr>
          <a:xfrm>
            <a:off x="3567758" y="2088107"/>
            <a:ext cx="1944793" cy="16240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21184" b="20866"/>
          <a:stretch/>
        </p:blipFill>
        <p:spPr>
          <a:xfrm>
            <a:off x="711745" y="3998796"/>
            <a:ext cx="2143125" cy="124194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864305" y="29039"/>
            <a:ext cx="1943100" cy="1624084"/>
            <a:chOff x="1344019" y="2115403"/>
            <a:chExt cx="1943100" cy="162408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t="7682" b="8735"/>
            <a:stretch/>
          </p:blipFill>
          <p:spPr>
            <a:xfrm>
              <a:off x="1344019" y="2115403"/>
              <a:ext cx="1943100" cy="1624084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1508169" y="2833456"/>
              <a:ext cx="274320" cy="27432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829637" y="2843280"/>
              <a:ext cx="274320" cy="27432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902" y="2124423"/>
            <a:ext cx="1944793" cy="16216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t="21184" b="20866"/>
          <a:stretch/>
        </p:blipFill>
        <p:spPr>
          <a:xfrm flipH="1">
            <a:off x="3835022" y="4053386"/>
            <a:ext cx="2139696" cy="12481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t="21184" b="20866"/>
          <a:stretch/>
        </p:blipFill>
        <p:spPr>
          <a:xfrm>
            <a:off x="2944792" y="254733"/>
            <a:ext cx="1960078" cy="11726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0750" y="413147"/>
            <a:ext cx="2004470" cy="10022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400000">
            <a:off x="640080" y="365760"/>
            <a:ext cx="1347968" cy="145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35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918" t="13768" r="16886" b="15693"/>
          <a:stretch/>
        </p:blipFill>
        <p:spPr>
          <a:xfrm>
            <a:off x="390077" y="144255"/>
            <a:ext cx="1634581" cy="1639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344" t="18135" r="2634" b="19076"/>
          <a:stretch/>
        </p:blipFill>
        <p:spPr>
          <a:xfrm>
            <a:off x="501804" y="2587083"/>
            <a:ext cx="1784196" cy="884250"/>
          </a:xfrm>
          <a:prstGeom prst="rect">
            <a:avLst/>
          </a:prstGeom>
          <a:scene3d>
            <a:camera prst="orthographicFront">
              <a:rot lat="0" lon="0" rev="2700000"/>
            </a:camera>
            <a:lightRig rig="threePt" dir="t"/>
          </a:scene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3" y="4420761"/>
            <a:ext cx="2857500" cy="1428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5819536" y="2394819"/>
            <a:ext cx="2207045" cy="1108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2118359" y="565049"/>
            <a:ext cx="2011680" cy="9982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4942" t="7242" r="4483" b="4943"/>
          <a:stretch/>
        </p:blipFill>
        <p:spPr>
          <a:xfrm>
            <a:off x="2087880" y="2484120"/>
            <a:ext cx="1889760" cy="18322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2700000">
            <a:off x="5306628" y="592486"/>
            <a:ext cx="1828800" cy="9286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320000">
            <a:off x="3883303" y="2935875"/>
            <a:ext cx="1828800" cy="9286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020000">
            <a:off x="6880834" y="640838"/>
            <a:ext cx="1828800" cy="9286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861155" y="709660"/>
            <a:ext cx="1828800" cy="9286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4141" y="1174002"/>
            <a:ext cx="2334906" cy="23349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8378" y="487975"/>
            <a:ext cx="123825" cy="190500"/>
          </a:xfrm>
          <a:prstGeom prst="rect">
            <a:avLst/>
          </a:prstGeom>
        </p:spPr>
      </p:pic>
      <p:pic>
        <p:nvPicPr>
          <p:cNvPr id="16" name="Picture 2" descr="http://www.clker.com/cliparts/g/C/3/6/V/C/light-blue-car-top-view-m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200303" y="5045274"/>
            <a:ext cx="640080" cy="31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3126" y="4883639"/>
            <a:ext cx="137160" cy="2743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0000">
            <a:off x="8103430" y="4895206"/>
            <a:ext cx="216275" cy="4325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7367933" y="5760055"/>
            <a:ext cx="271995" cy="137160"/>
          </a:xfrm>
          <a:prstGeom prst="rect">
            <a:avLst/>
          </a:prstGeom>
        </p:spPr>
      </p:pic>
      <p:pic>
        <p:nvPicPr>
          <p:cNvPr id="20" name="Picture 2" descr="Image result for blue car top view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4080000">
            <a:off x="6020571" y="4935308"/>
            <a:ext cx="276924" cy="13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0000">
            <a:off x="5764315" y="4883627"/>
            <a:ext cx="140220" cy="2743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6425492" y="4895233"/>
            <a:ext cx="142875" cy="28575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 rot="5400000">
            <a:off x="9193255" y="4133851"/>
            <a:ext cx="473896" cy="329263"/>
            <a:chOff x="9152707" y="4173290"/>
            <a:chExt cx="414041" cy="329263"/>
          </a:xfrm>
        </p:grpSpPr>
        <p:sp>
          <p:nvSpPr>
            <p:cNvPr id="6" name="Pentagon 5"/>
            <p:cNvSpPr/>
            <p:nvPr/>
          </p:nvSpPr>
          <p:spPr>
            <a:xfrm>
              <a:off x="9155576" y="4173290"/>
              <a:ext cx="411172" cy="329263"/>
            </a:xfrm>
            <a:prstGeom prst="homePlate">
              <a:avLst>
                <a:gd name="adj" fmla="val 91381"/>
              </a:avLst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 rot="5400000">
              <a:off x="9156274" y="4231039"/>
              <a:ext cx="198349" cy="205484"/>
            </a:xfrm>
            <a:prstGeom prst="triangle">
              <a:avLst>
                <a:gd name="adj" fmla="val 5308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137648" y="3825642"/>
            <a:ext cx="426720" cy="481250"/>
            <a:chOff x="10137648" y="3825642"/>
            <a:chExt cx="426720" cy="481250"/>
          </a:xfrm>
        </p:grpSpPr>
        <p:sp>
          <p:nvSpPr>
            <p:cNvPr id="26" name="Isosceles Triangle 25"/>
            <p:cNvSpPr/>
            <p:nvPr/>
          </p:nvSpPr>
          <p:spPr>
            <a:xfrm>
              <a:off x="10137648" y="3825642"/>
              <a:ext cx="426720" cy="471081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10217253" y="4031058"/>
              <a:ext cx="261772" cy="27583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34815" y="3627250"/>
            <a:ext cx="137160" cy="1983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121707" y="4538194"/>
            <a:ext cx="211014" cy="233826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9074552" y="5056232"/>
            <a:ext cx="260617" cy="473222"/>
            <a:chOff x="9074552" y="5056232"/>
            <a:chExt cx="260617" cy="473222"/>
          </a:xfrm>
        </p:grpSpPr>
        <p:sp>
          <p:nvSpPr>
            <p:cNvPr id="24" name="Isosceles Triangle 23"/>
            <p:cNvSpPr/>
            <p:nvPr/>
          </p:nvSpPr>
          <p:spPr>
            <a:xfrm>
              <a:off x="9074552" y="5056232"/>
              <a:ext cx="260617" cy="465582"/>
            </a:xfrm>
            <a:prstGeom prst="triangle">
              <a:avLst/>
            </a:prstGeom>
            <a:solidFill>
              <a:srgbClr val="0066FF"/>
            </a:solidFill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/>
            <p:cNvSpPr/>
            <p:nvPr/>
          </p:nvSpPr>
          <p:spPr>
            <a:xfrm>
              <a:off x="9178825" y="5282566"/>
              <a:ext cx="56616" cy="24688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01219" y="5269919"/>
            <a:ext cx="182880" cy="32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21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185705" y="3104941"/>
            <a:ext cx="9807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57235" y="3970772"/>
            <a:ext cx="9807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92369" y="4632290"/>
            <a:ext cx="113445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718268" y="3476725"/>
            <a:ext cx="91440" cy="9144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513761" y="3478402"/>
            <a:ext cx="91440" cy="9144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176950" y="3488450"/>
            <a:ext cx="91440" cy="9144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972443" y="3490127"/>
            <a:ext cx="91440" cy="9144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685875" y="3480078"/>
            <a:ext cx="91440" cy="9144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481368" y="3481755"/>
            <a:ext cx="91440" cy="9144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184752" y="3471706"/>
            <a:ext cx="91440" cy="9144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80245" y="3473383"/>
            <a:ext cx="91440" cy="9144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663533" y="3463332"/>
            <a:ext cx="91440" cy="9144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459026" y="3465009"/>
            <a:ext cx="91440" cy="9144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9192554" y="3465007"/>
            <a:ext cx="91440" cy="9144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988047" y="3466684"/>
            <a:ext cx="91440" cy="9144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217142" y="3104941"/>
            <a:ext cx="0" cy="865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726071" y="3096570"/>
            <a:ext cx="0" cy="865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234996" y="3098247"/>
            <a:ext cx="0" cy="865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703723" y="3089873"/>
            <a:ext cx="0" cy="865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9222696" y="3101598"/>
            <a:ext cx="0" cy="865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3" idx="7"/>
          </p:cNvCxnSpPr>
          <p:nvPr/>
        </p:nvCxnSpPr>
        <p:spPr>
          <a:xfrm flipV="1">
            <a:off x="1796317" y="3104941"/>
            <a:ext cx="1420825" cy="38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3" idx="5"/>
          </p:cNvCxnSpPr>
          <p:nvPr/>
        </p:nvCxnSpPr>
        <p:spPr>
          <a:xfrm>
            <a:off x="1796317" y="3554774"/>
            <a:ext cx="1420825" cy="400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3" idx="7"/>
          </p:cNvCxnSpPr>
          <p:nvPr/>
        </p:nvCxnSpPr>
        <p:spPr>
          <a:xfrm flipV="1">
            <a:off x="1796317" y="3104941"/>
            <a:ext cx="2929754" cy="38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5"/>
          </p:cNvCxnSpPr>
          <p:nvPr/>
        </p:nvCxnSpPr>
        <p:spPr>
          <a:xfrm>
            <a:off x="1796317" y="3554774"/>
            <a:ext cx="2929754" cy="415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3" idx="5"/>
          </p:cNvCxnSpPr>
          <p:nvPr/>
        </p:nvCxnSpPr>
        <p:spPr>
          <a:xfrm>
            <a:off x="1796317" y="3554774"/>
            <a:ext cx="4438679" cy="415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7"/>
          </p:cNvCxnSpPr>
          <p:nvPr/>
        </p:nvCxnSpPr>
        <p:spPr>
          <a:xfrm flipV="1">
            <a:off x="1796317" y="3104941"/>
            <a:ext cx="4438679" cy="38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3" idx="7"/>
          </p:cNvCxnSpPr>
          <p:nvPr/>
        </p:nvCxnSpPr>
        <p:spPr>
          <a:xfrm flipV="1">
            <a:off x="1796317" y="3104941"/>
            <a:ext cx="5907406" cy="38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3" idx="5"/>
          </p:cNvCxnSpPr>
          <p:nvPr/>
        </p:nvCxnSpPr>
        <p:spPr>
          <a:xfrm>
            <a:off x="1796317" y="3554774"/>
            <a:ext cx="5907406" cy="415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5"/>
          </p:cNvCxnSpPr>
          <p:nvPr/>
        </p:nvCxnSpPr>
        <p:spPr>
          <a:xfrm>
            <a:off x="1796317" y="3554774"/>
            <a:ext cx="7426379" cy="415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3" idx="7"/>
          </p:cNvCxnSpPr>
          <p:nvPr/>
        </p:nvCxnSpPr>
        <p:spPr>
          <a:xfrm flipV="1">
            <a:off x="1796317" y="3104941"/>
            <a:ext cx="7426379" cy="38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669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179" y="440435"/>
            <a:ext cx="7915275" cy="5648325"/>
          </a:xfrm>
          <a:prstGeom prst="rect">
            <a:avLst/>
          </a:prstGeom>
          <a:ln>
            <a:noFill/>
          </a:ln>
        </p:spPr>
      </p:pic>
      <p:sp>
        <p:nvSpPr>
          <p:cNvPr id="5" name="Oval 4"/>
          <p:cNvSpPr/>
          <p:nvPr/>
        </p:nvSpPr>
        <p:spPr>
          <a:xfrm>
            <a:off x="5632998" y="4191121"/>
            <a:ext cx="27432" cy="27432"/>
          </a:xfrm>
          <a:prstGeom prst="ellipse">
            <a:avLst/>
          </a:prstGeom>
          <a:solidFill>
            <a:srgbClr val="0099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551126" y="2595562"/>
            <a:ext cx="457200" cy="45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864856" y="894201"/>
            <a:ext cx="27432" cy="2743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38870" y="2581846"/>
            <a:ext cx="27432" cy="27432"/>
          </a:xfrm>
          <a:prstGeom prst="ellipse">
            <a:avLst/>
          </a:prstGeom>
          <a:solidFill>
            <a:srgbClr val="FF00FF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551898">
            <a:off x="5995941" y="3335335"/>
            <a:ext cx="211014" cy="2338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614428">
            <a:off x="8654214" y="3135245"/>
            <a:ext cx="182880" cy="32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25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9166</TotalTime>
  <Words>586</Words>
  <Application>Microsoft Office PowerPoint</Application>
  <PresentationFormat>Widescreen</PresentationFormat>
  <Paragraphs>129</Paragraphs>
  <Slides>11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Parikh</dc:creator>
  <cp:lastModifiedBy>Jay Parikh</cp:lastModifiedBy>
  <cp:revision>163</cp:revision>
  <dcterms:created xsi:type="dcterms:W3CDTF">2016-02-21T20:31:24Z</dcterms:created>
  <dcterms:modified xsi:type="dcterms:W3CDTF">2018-10-01T02:03:13Z</dcterms:modified>
</cp:coreProperties>
</file>